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19"/>
  </p:notesMasterIdLst>
  <p:sldIdLst>
    <p:sldId id="270" r:id="rId2"/>
    <p:sldId id="290" r:id="rId3"/>
    <p:sldId id="291" r:id="rId4"/>
    <p:sldId id="314" r:id="rId5"/>
    <p:sldId id="312" r:id="rId6"/>
    <p:sldId id="317" r:id="rId7"/>
    <p:sldId id="320" r:id="rId8"/>
    <p:sldId id="319" r:id="rId9"/>
    <p:sldId id="292" r:id="rId10"/>
    <p:sldId id="315" r:id="rId11"/>
    <p:sldId id="321" r:id="rId12"/>
    <p:sldId id="316" r:id="rId13"/>
    <p:sldId id="275" r:id="rId14"/>
    <p:sldId id="323" r:id="rId15"/>
    <p:sldId id="311" r:id="rId16"/>
    <p:sldId id="304" r:id="rId17"/>
    <p:sldId id="286" r:id="rId18"/>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033" autoAdjust="0"/>
    <p:restoredTop sz="73399" autoAdjust="0"/>
  </p:normalViewPr>
  <p:slideViewPr>
    <p:cSldViewPr snapToGrid="0">
      <p:cViewPr varScale="1">
        <p:scale>
          <a:sx n="64" d="100"/>
          <a:sy n="64" d="100"/>
        </p:scale>
        <p:origin x="100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15BC96-3480-4715-94DE-10149C65B4BF}" type="datetimeFigureOut">
              <a:rPr lang="zh-TW" altLang="en-US" smtClean="0"/>
              <a:t>2017/11/28</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8C180B-36D6-4A4E-B0EC-84288F8E0E8C}" type="slidenum">
              <a:rPr lang="zh-TW" altLang="en-US" smtClean="0"/>
              <a:t>‹#›</a:t>
            </a:fld>
            <a:endParaRPr lang="zh-TW" altLang="en-US"/>
          </a:p>
        </p:txBody>
      </p:sp>
    </p:spTree>
    <p:extLst>
      <p:ext uri="{BB962C8B-B14F-4D97-AF65-F5344CB8AC3E}">
        <p14:creationId xmlns:p14="http://schemas.microsoft.com/office/powerpoint/2010/main" val="2780325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00421393-4BE9-4A84-B534-6CF6B715BE39}" type="slidenum">
              <a:rPr lang="en-US" altLang="zh-TW" smtClean="0">
                <a:ea typeface="新細明體" charset="-120"/>
              </a:rPr>
              <a:pPr/>
              <a:t>1</a:t>
            </a:fld>
            <a:endParaRPr lang="en-US" altLang="zh-TW">
              <a:ea typeface="新細明體" charset="-120"/>
            </a:endParaRPr>
          </a:p>
        </p:txBody>
      </p:sp>
      <p:sp>
        <p:nvSpPr>
          <p:cNvPr id="47107" name="Rectangle 3"/>
          <p:cNvSpPr>
            <a:spLocks noGrp="1" noChangeArrowheads="1"/>
          </p:cNvSpPr>
          <p:nvPr>
            <p:ph type="dt" sz="quarter" idx="1"/>
          </p:nvPr>
        </p:nvSpPr>
        <p:spPr>
          <a:noFill/>
        </p:spPr>
        <p:txBody>
          <a:bodyPr/>
          <a:lstStyle/>
          <a:p>
            <a:fld id="{49264F53-86C4-45E2-8F4B-DF0EB8FF6872}" type="datetime1">
              <a:rPr lang="zh-TW" altLang="en-US" smtClean="0">
                <a:ea typeface="新細明體" charset="-120"/>
              </a:rPr>
              <a:pPr/>
              <a:t>2017/11/28</a:t>
            </a:fld>
            <a:endParaRPr lang="en-US" altLang="zh-TW">
              <a:ea typeface="新細明體" charset="-120"/>
            </a:endParaRPr>
          </a:p>
        </p:txBody>
      </p:sp>
      <p:sp>
        <p:nvSpPr>
          <p:cNvPr id="47108" name="Rectangle 6"/>
          <p:cNvSpPr>
            <a:spLocks noGrp="1" noChangeArrowheads="1"/>
          </p:cNvSpPr>
          <p:nvPr>
            <p:ph type="ftr" sz="quarter" idx="4"/>
          </p:nvPr>
        </p:nvSpPr>
        <p:spPr>
          <a:noFill/>
        </p:spPr>
        <p:txBody>
          <a:bodyPr/>
          <a:lstStyle/>
          <a:p>
            <a:r>
              <a:rPr lang="en-US" altLang="zh-TW">
                <a:ea typeface="新細明體" charset="-120"/>
              </a:rPr>
              <a:t>CSIE CIAL Lab</a:t>
            </a:r>
          </a:p>
        </p:txBody>
      </p:sp>
      <p:sp>
        <p:nvSpPr>
          <p:cNvPr id="47109" name="Rectangle 7"/>
          <p:cNvSpPr txBox="1">
            <a:spLocks noGrp="1" noChangeArrowheads="1"/>
          </p:cNvSpPr>
          <p:nvPr/>
        </p:nvSpPr>
        <p:spPr bwMode="auto">
          <a:xfrm>
            <a:off x="5591175" y="6456363"/>
            <a:ext cx="4281488" cy="339725"/>
          </a:xfrm>
          <a:prstGeom prst="rect">
            <a:avLst/>
          </a:prstGeom>
          <a:noFill/>
          <a:ln w="9525">
            <a:noFill/>
            <a:miter lim="800000"/>
            <a:headEnd/>
            <a:tailEnd/>
          </a:ln>
        </p:spPr>
        <p:txBody>
          <a:bodyPr anchor="b"/>
          <a:lstStyle/>
          <a:p>
            <a:pPr algn="r"/>
            <a:fld id="{117EA4F4-16F5-4514-AD26-7BFFB727619B}" type="slidenum">
              <a:rPr lang="en-US" altLang="zh-TW" sz="1200"/>
              <a:pPr algn="r"/>
              <a:t>1</a:t>
            </a:fld>
            <a:endParaRPr lang="en-US" altLang="zh-TW" sz="1200"/>
          </a:p>
        </p:txBody>
      </p:sp>
      <p:sp>
        <p:nvSpPr>
          <p:cNvPr id="47110" name="Rectangle 2"/>
          <p:cNvSpPr>
            <a:spLocks noGrp="1" noRot="1" noChangeAspect="1" noChangeArrowheads="1" noTextEdit="1"/>
          </p:cNvSpPr>
          <p:nvPr>
            <p:ph type="sldImg"/>
          </p:nvPr>
        </p:nvSpPr>
        <p:spPr>
          <a:xfrm>
            <a:off x="2646363" y="508000"/>
            <a:ext cx="4530725" cy="2549525"/>
          </a:xfrm>
          <a:ln/>
        </p:spPr>
      </p:sp>
      <p:sp>
        <p:nvSpPr>
          <p:cNvPr id="47111" name="Rectangle 3"/>
          <p:cNvSpPr>
            <a:spLocks noGrp="1" noChangeArrowheads="1"/>
          </p:cNvSpPr>
          <p:nvPr>
            <p:ph type="body" idx="1"/>
          </p:nvPr>
        </p:nvSpPr>
        <p:spPr>
          <a:noFill/>
          <a:ln/>
        </p:spPr>
        <p:txBody>
          <a:bodyPr/>
          <a:lstStyle/>
          <a:p>
            <a:pPr eaLnBrk="1" hangingPunct="1"/>
            <a:endParaRPr lang="en-US" altLang="zh-TW" dirty="0">
              <a:ea typeface="新細明體" charset="-120"/>
            </a:endParaRPr>
          </a:p>
        </p:txBody>
      </p:sp>
    </p:spTree>
    <p:extLst>
      <p:ext uri="{BB962C8B-B14F-4D97-AF65-F5344CB8AC3E}">
        <p14:creationId xmlns:p14="http://schemas.microsoft.com/office/powerpoint/2010/main" val="20246219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a:t/>
            </a:r>
            <a:br>
              <a:rPr lang="zh-TW" altLang="en-US" dirty="0"/>
            </a:br>
            <a:r>
              <a:rPr lang="zh-TW" altLang="zh-TW" dirty="0" smtClean="0"/>
              <a:t>過濾幾個數據包時，所有</a:t>
            </a:r>
            <a:r>
              <a:rPr lang="zh-TW" altLang="en-US" dirty="0" smtClean="0"/>
              <a:t>通過</a:t>
            </a:r>
            <a:r>
              <a:rPr lang="en-US" altLang="zh-TW" dirty="0" smtClean="0"/>
              <a:t>link</a:t>
            </a:r>
            <a:r>
              <a:rPr lang="zh-TW" altLang="en-US" dirty="0" smtClean="0"/>
              <a:t>的</a:t>
            </a:r>
            <a:r>
              <a:rPr lang="zh-TW" altLang="zh-TW" dirty="0" smtClean="0"/>
              <a:t>數據包必須檢查</a:t>
            </a:r>
            <a:r>
              <a:rPr lang="en-US" altLang="zh-TW" dirty="0" smtClean="0"/>
              <a:t>filter</a:t>
            </a:r>
            <a:r>
              <a:rPr lang="zh-TW" altLang="en-US" dirty="0" smtClean="0"/>
              <a:t>為</a:t>
            </a:r>
            <a:r>
              <a:rPr lang="zh-TW" altLang="zh-TW" dirty="0" smtClean="0"/>
              <a:t> 正常運行</a:t>
            </a:r>
            <a:r>
              <a:rPr lang="zh-TW" altLang="en-US" dirty="0" smtClean="0"/>
              <a:t>的</a:t>
            </a:r>
            <a:endParaRPr lang="en-US" altLang="zh-TW"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2017/11/29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10</a:t>
            </a:fld>
            <a:endParaRPr lang="en-US" altLang="zh-TW"/>
          </a:p>
        </p:txBody>
      </p:sp>
    </p:spTree>
    <p:extLst>
      <p:ext uri="{BB962C8B-B14F-4D97-AF65-F5344CB8AC3E}">
        <p14:creationId xmlns:p14="http://schemas.microsoft.com/office/powerpoint/2010/main" val="1703997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a:t/>
            </a:r>
            <a:br>
              <a:rPr lang="zh-TW" altLang="en-US" dirty="0"/>
            </a:br>
            <a:r>
              <a:rPr lang="zh-TW" altLang="zh-TW" dirty="0" smtClean="0"/>
              <a:t>過濾幾個數據包時，所有</a:t>
            </a:r>
            <a:r>
              <a:rPr lang="zh-TW" altLang="en-US" dirty="0" smtClean="0"/>
              <a:t>通過</a:t>
            </a:r>
            <a:r>
              <a:rPr lang="en-US" altLang="zh-TW" dirty="0" smtClean="0"/>
              <a:t>link</a:t>
            </a:r>
            <a:r>
              <a:rPr lang="zh-TW" altLang="en-US" dirty="0" smtClean="0"/>
              <a:t>的</a:t>
            </a:r>
            <a:r>
              <a:rPr lang="zh-TW" altLang="zh-TW" dirty="0" smtClean="0"/>
              <a:t>數據包必須檢查</a:t>
            </a:r>
            <a:r>
              <a:rPr lang="en-US" altLang="zh-TW" dirty="0" smtClean="0"/>
              <a:t>filter</a:t>
            </a:r>
            <a:r>
              <a:rPr lang="zh-TW" altLang="en-US" dirty="0" smtClean="0"/>
              <a:t>為</a:t>
            </a:r>
            <a:r>
              <a:rPr lang="zh-TW" altLang="zh-TW" dirty="0" smtClean="0"/>
              <a:t> 正常運行</a:t>
            </a:r>
            <a:r>
              <a:rPr lang="zh-TW" altLang="en-US" dirty="0" smtClean="0"/>
              <a:t>的</a:t>
            </a:r>
            <a:endParaRPr lang="en-US" altLang="zh-TW" dirty="0" smtClean="0"/>
          </a:p>
          <a:p>
            <a:r>
              <a:rPr lang="zh-TW" altLang="en-US" baseline="0" dirty="0" smtClean="0"/>
              <a:t>再所有</a:t>
            </a:r>
            <a:r>
              <a:rPr lang="en-US" altLang="zh-TW" baseline="0" dirty="0" smtClean="0"/>
              <a:t>Rules</a:t>
            </a:r>
            <a:r>
              <a:rPr lang="zh-TW" altLang="en-US" baseline="0" dirty="0" smtClean="0"/>
              <a:t>都到達</a:t>
            </a:r>
            <a:r>
              <a:rPr lang="en-US" altLang="zh-TW" baseline="0" dirty="0" err="1" smtClean="0"/>
              <a:t>Prefetcher</a:t>
            </a:r>
            <a:r>
              <a:rPr lang="zh-TW" altLang="en-US" baseline="0" dirty="0" smtClean="0"/>
              <a:t>時，</a:t>
            </a:r>
            <a:r>
              <a:rPr lang="en-US" altLang="zh-TW" baseline="0" dirty="0" err="1" smtClean="0"/>
              <a:t>prefetcher</a:t>
            </a:r>
            <a:r>
              <a:rPr lang="zh-TW" altLang="en-US" baseline="0" dirty="0" smtClean="0"/>
              <a:t>會在下一個</a:t>
            </a:r>
            <a:r>
              <a:rPr lang="en-US" altLang="zh-TW" baseline="0" dirty="0" smtClean="0"/>
              <a:t>matching cycle</a:t>
            </a:r>
            <a:r>
              <a:rPr lang="zh-TW" altLang="en-US" baseline="0" dirty="0" smtClean="0"/>
              <a:t>開始前，發出最多</a:t>
            </a:r>
            <a:r>
              <a:rPr lang="en-US" altLang="zh-TW" baseline="0" dirty="0" smtClean="0"/>
              <a:t>1/4</a:t>
            </a:r>
            <a:r>
              <a:rPr lang="zh-TW" altLang="en-US" baseline="0" dirty="0" smtClean="0"/>
              <a:t>的</a:t>
            </a:r>
            <a:r>
              <a:rPr lang="en-US" altLang="zh-TW" baseline="0" dirty="0" smtClean="0"/>
              <a:t>rule request</a:t>
            </a:r>
            <a:r>
              <a:rPr lang="zh-TW" altLang="en-US" baseline="0" dirty="0" smtClean="0"/>
              <a:t> ，</a:t>
            </a:r>
            <a:endParaRPr lang="en-US" altLang="zh-TW" baseline="0" dirty="0" smtClean="0"/>
          </a:p>
          <a:p>
            <a:r>
              <a:rPr lang="zh-TW" altLang="en-US" baseline="0" dirty="0" smtClean="0"/>
              <a:t>這樣可以漸少</a:t>
            </a:r>
            <a:r>
              <a:rPr lang="en-US" altLang="zh-TW" baseline="0" dirty="0" smtClean="0"/>
              <a:t>HMC link</a:t>
            </a:r>
            <a:r>
              <a:rPr lang="zh-TW" altLang="en-US" baseline="0" dirty="0" smtClean="0"/>
              <a:t>沒有在傳輸</a:t>
            </a:r>
            <a:r>
              <a:rPr lang="en-US" altLang="zh-TW" baseline="0" dirty="0" smtClean="0"/>
              <a:t>rule</a:t>
            </a:r>
            <a:r>
              <a:rPr lang="zh-TW" altLang="en-US" baseline="0" dirty="0" smtClean="0"/>
              <a:t>的時間，然而最多也就只能把</a:t>
            </a:r>
            <a:r>
              <a:rPr lang="en-US" altLang="zh-TW" baseline="0" dirty="0" smtClean="0"/>
              <a:t>ruleset</a:t>
            </a:r>
            <a:r>
              <a:rPr lang="zh-TW" altLang="en-US" baseline="0" dirty="0" smtClean="0"/>
              <a:t> 縮到</a:t>
            </a:r>
            <a:r>
              <a:rPr lang="en-US" altLang="zh-TW" baseline="0" dirty="0" smtClean="0"/>
              <a:t>75%</a:t>
            </a:r>
            <a:r>
              <a:rPr lang="zh-TW" altLang="en-US" baseline="0" dirty="0" smtClean="0"/>
              <a:t>的</a:t>
            </a:r>
            <a:r>
              <a:rPr lang="en-US" altLang="zh-TW" baseline="0" dirty="0" smtClean="0"/>
              <a:t>Rules</a:t>
            </a:r>
            <a:r>
              <a:rPr lang="zh-TW" altLang="en-US" baseline="0" dirty="0" smtClean="0"/>
              <a:t>。</a:t>
            </a:r>
            <a:endParaRPr lang="en-US" altLang="zh-TW" baseline="0" dirty="0" smtClean="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2017/11/29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11</a:t>
            </a:fld>
            <a:endParaRPr lang="en-US" altLang="zh-TW"/>
          </a:p>
        </p:txBody>
      </p:sp>
    </p:spTree>
    <p:extLst>
      <p:ext uri="{BB962C8B-B14F-4D97-AF65-F5344CB8AC3E}">
        <p14:creationId xmlns:p14="http://schemas.microsoft.com/office/powerpoint/2010/main" val="4406370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a:t/>
            </a:r>
            <a:br>
              <a:rPr lang="zh-TW" altLang="en-US" dirty="0"/>
            </a:br>
            <a:r>
              <a:rPr lang="zh-TW" altLang="zh-TW" dirty="0" smtClean="0"/>
              <a:t>過濾幾個數據包時，所有</a:t>
            </a:r>
            <a:r>
              <a:rPr lang="zh-TW" altLang="en-US" dirty="0" smtClean="0"/>
              <a:t>通過</a:t>
            </a:r>
            <a:r>
              <a:rPr lang="en-US" altLang="zh-TW" dirty="0" smtClean="0"/>
              <a:t>link</a:t>
            </a:r>
            <a:r>
              <a:rPr lang="zh-TW" altLang="en-US" dirty="0" smtClean="0"/>
              <a:t>的</a:t>
            </a:r>
            <a:r>
              <a:rPr lang="zh-TW" altLang="zh-TW" dirty="0" smtClean="0"/>
              <a:t>數據包必須檢查</a:t>
            </a:r>
            <a:r>
              <a:rPr lang="en-US" altLang="zh-TW" dirty="0" smtClean="0"/>
              <a:t>filter</a:t>
            </a:r>
            <a:r>
              <a:rPr lang="zh-TW" altLang="en-US" dirty="0" smtClean="0"/>
              <a:t>為</a:t>
            </a:r>
            <a:r>
              <a:rPr lang="zh-TW" altLang="zh-TW" dirty="0" smtClean="0"/>
              <a:t> 正常運行</a:t>
            </a:r>
            <a:r>
              <a:rPr lang="zh-TW" altLang="en-US" dirty="0" smtClean="0"/>
              <a:t>的</a:t>
            </a:r>
            <a:endParaRPr lang="en-US" altLang="zh-TW"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2017/11/29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12</a:t>
            </a:fld>
            <a:endParaRPr lang="en-US" altLang="zh-TW"/>
          </a:p>
        </p:txBody>
      </p:sp>
    </p:spTree>
    <p:extLst>
      <p:ext uri="{BB962C8B-B14F-4D97-AF65-F5344CB8AC3E}">
        <p14:creationId xmlns:p14="http://schemas.microsoft.com/office/powerpoint/2010/main" val="17290778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altLang="zh-TW" sz="1050" dirty="0" smtClean="0"/>
              <a:t>Since rules are read in sequentially, having more PEs will allow for more packets to be processed in parallel, thus increasing the throughput. Our first architecture, shown in Figure 3, was designed using </a:t>
            </a:r>
            <a:r>
              <a:rPr lang="en-US" altLang="zh-TW" sz="1050" dirty="0" err="1" smtClean="0"/>
              <a:t>Vivado</a:t>
            </a:r>
            <a:r>
              <a:rPr lang="en-US" altLang="zh-TW" sz="1050" dirty="0" smtClean="0"/>
              <a:t> HLS and uses a </a:t>
            </a:r>
            <a:r>
              <a:rPr lang="en-US" altLang="zh-TW" sz="1050" dirty="0" err="1" smtClean="0"/>
              <a:t>demultiplexer</a:t>
            </a:r>
            <a:r>
              <a:rPr lang="en-US" altLang="zh-TW" sz="1050" dirty="0" smtClean="0"/>
              <a:t> to load packets into an array of PEs and uses a multiplexer to sequentially send the outputs to the output FIFO. This architecture’s simplicity makes it good for prototyping a proof of concept. However, we discovered that this architecture did not scale well with the number of PEs as it was difficult to meet timing for more than 100 PEs. This was due to the increasingly large </a:t>
            </a:r>
            <a:r>
              <a:rPr lang="en-US" altLang="zh-TW" sz="1050" dirty="0" err="1" smtClean="0"/>
              <a:t>fanout</a:t>
            </a:r>
            <a:r>
              <a:rPr lang="en-US" altLang="zh-TW" sz="1050" dirty="0" smtClean="0"/>
              <a:t> of the Rule Stream data signal and the deepening of the LUT levels required for the multiplexer and </a:t>
            </a:r>
            <a:r>
              <a:rPr lang="en-US" altLang="zh-TW" sz="1050" dirty="0" err="1" smtClean="0"/>
              <a:t>demultiplexer</a:t>
            </a:r>
            <a:r>
              <a:rPr lang="en-US" altLang="zh-TW" sz="1050" dirty="0" smtClean="0"/>
              <a:t> logic as the number of PEs increased.</a:t>
            </a:r>
            <a:endParaRPr lang="en-US" altLang="zh-TW" sz="1050"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2017/11/29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13</a:t>
            </a:fld>
            <a:endParaRPr lang="en-US" altLang="zh-TW"/>
          </a:p>
        </p:txBody>
      </p:sp>
    </p:spTree>
    <p:extLst>
      <p:ext uri="{BB962C8B-B14F-4D97-AF65-F5344CB8AC3E}">
        <p14:creationId xmlns:p14="http://schemas.microsoft.com/office/powerpoint/2010/main" val="41491310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altLang="zh-TW" sz="1050" dirty="0" smtClean="0"/>
              <a:t>Since rules are read in sequentially, having more PEs will allow for more packets to be processed in parallel, thus increasing the throughput. Our first architecture, shown in Figure 3, was designed using </a:t>
            </a:r>
            <a:r>
              <a:rPr lang="en-US" altLang="zh-TW" sz="1050" dirty="0" err="1" smtClean="0"/>
              <a:t>Vivado</a:t>
            </a:r>
            <a:r>
              <a:rPr lang="en-US" altLang="zh-TW" sz="1050" dirty="0" smtClean="0"/>
              <a:t> HLS and uses a </a:t>
            </a:r>
            <a:r>
              <a:rPr lang="en-US" altLang="zh-TW" sz="1050" dirty="0" err="1" smtClean="0"/>
              <a:t>demultiplexer</a:t>
            </a:r>
            <a:r>
              <a:rPr lang="en-US" altLang="zh-TW" sz="1050" dirty="0" smtClean="0"/>
              <a:t> to load packets into an array of PEs and uses a multiplexer to sequentially send the outputs to the output FIFO. This architecture’s simplicity makes it good for prototyping a proof of concept. However, we discovered that this architecture did not scale well with the number of PEs as it was difficult to meet timing for more than 100 PEs. This was due to the increasingly large </a:t>
            </a:r>
            <a:r>
              <a:rPr lang="en-US" altLang="zh-TW" sz="1050" dirty="0" err="1" smtClean="0"/>
              <a:t>fanout</a:t>
            </a:r>
            <a:r>
              <a:rPr lang="en-US" altLang="zh-TW" sz="1050" dirty="0" smtClean="0"/>
              <a:t> of the Rule Stream data signal and the deepening of the LUT levels required for the multiplexer and </a:t>
            </a:r>
            <a:r>
              <a:rPr lang="en-US" altLang="zh-TW" sz="1050" dirty="0" err="1" smtClean="0"/>
              <a:t>demultiplexer</a:t>
            </a:r>
            <a:r>
              <a:rPr lang="en-US" altLang="zh-TW" sz="1050" dirty="0" smtClean="0"/>
              <a:t> logic as the number of PEs increased.</a:t>
            </a:r>
            <a:endParaRPr lang="en-US" altLang="zh-TW" sz="1050"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2017/11/29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14</a:t>
            </a:fld>
            <a:endParaRPr lang="en-US" altLang="zh-TW"/>
          </a:p>
        </p:txBody>
      </p:sp>
    </p:spTree>
    <p:extLst>
      <p:ext uri="{BB962C8B-B14F-4D97-AF65-F5344CB8AC3E}">
        <p14:creationId xmlns:p14="http://schemas.microsoft.com/office/powerpoint/2010/main" val="34384638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98D5DB28-4EE7-4628-9EF2-E461C4B4F2BD}" type="slidenum">
              <a:rPr lang="en-US" altLang="zh-TW" smtClean="0">
                <a:ea typeface="新細明體" charset="-120"/>
              </a:rPr>
              <a:pPr/>
              <a:t>15</a:t>
            </a:fld>
            <a:endParaRPr lang="en-US" altLang="zh-TW">
              <a:ea typeface="新細明體" charset="-120"/>
            </a:endParaRPr>
          </a:p>
        </p:txBody>
      </p:sp>
      <p:sp>
        <p:nvSpPr>
          <p:cNvPr id="48131" name="Rectangle 3"/>
          <p:cNvSpPr>
            <a:spLocks noGrp="1" noChangeArrowheads="1"/>
          </p:cNvSpPr>
          <p:nvPr>
            <p:ph type="dt" sz="quarter" idx="1"/>
          </p:nvPr>
        </p:nvSpPr>
        <p:spPr>
          <a:noFill/>
        </p:spPr>
        <p:txBody>
          <a:bodyPr/>
          <a:lstStyle/>
          <a:p>
            <a:fld id="{01D75DFE-1539-42EB-86B6-32B287A619C6}" type="datetime1">
              <a:rPr lang="zh-TW" altLang="en-US" smtClean="0">
                <a:ea typeface="新細明體" charset="-120"/>
              </a:rPr>
              <a:pPr/>
              <a:t>2017/11/28</a:t>
            </a:fld>
            <a:endParaRPr lang="en-US" altLang="zh-TW">
              <a:ea typeface="新細明體" charset="-120"/>
            </a:endParaRPr>
          </a:p>
        </p:txBody>
      </p:sp>
      <p:sp>
        <p:nvSpPr>
          <p:cNvPr id="48132" name="Rectangle 6"/>
          <p:cNvSpPr>
            <a:spLocks noGrp="1" noChangeArrowheads="1"/>
          </p:cNvSpPr>
          <p:nvPr>
            <p:ph type="ftr" sz="quarter" idx="4"/>
          </p:nvPr>
        </p:nvSpPr>
        <p:spPr>
          <a:noFill/>
        </p:spPr>
        <p:txBody>
          <a:bodyPr/>
          <a:lstStyle/>
          <a:p>
            <a:r>
              <a:rPr lang="en-US" altLang="zh-TW">
                <a:ea typeface="新細明體" charset="-120"/>
              </a:rPr>
              <a:t>CSIE CIAL Lab</a:t>
            </a:r>
          </a:p>
        </p:txBody>
      </p:sp>
      <p:sp>
        <p:nvSpPr>
          <p:cNvPr id="48133" name="Rectangle 7"/>
          <p:cNvSpPr txBox="1">
            <a:spLocks noGrp="1" noChangeArrowheads="1"/>
          </p:cNvSpPr>
          <p:nvPr/>
        </p:nvSpPr>
        <p:spPr bwMode="auto">
          <a:xfrm>
            <a:off x="5591175" y="6456363"/>
            <a:ext cx="4281488" cy="339725"/>
          </a:xfrm>
          <a:prstGeom prst="rect">
            <a:avLst/>
          </a:prstGeom>
          <a:noFill/>
          <a:ln w="9525">
            <a:noFill/>
            <a:miter lim="800000"/>
            <a:headEnd/>
            <a:tailEnd/>
          </a:ln>
        </p:spPr>
        <p:txBody>
          <a:bodyPr anchor="b"/>
          <a:lstStyle/>
          <a:p>
            <a:pPr algn="r"/>
            <a:fld id="{38C8E7FE-C26F-4A4F-BFBF-8B104242BBA3}" type="slidenum">
              <a:rPr lang="en-US" altLang="zh-TW" sz="1200"/>
              <a:pPr algn="r"/>
              <a:t>15</a:t>
            </a:fld>
            <a:endParaRPr lang="en-US" altLang="zh-TW" sz="1200"/>
          </a:p>
        </p:txBody>
      </p:sp>
      <p:sp>
        <p:nvSpPr>
          <p:cNvPr id="48134" name="Rectangle 2"/>
          <p:cNvSpPr>
            <a:spLocks noGrp="1" noRot="1" noChangeAspect="1" noChangeArrowheads="1" noTextEdit="1"/>
          </p:cNvSpPr>
          <p:nvPr>
            <p:ph type="sldImg"/>
          </p:nvPr>
        </p:nvSpPr>
        <p:spPr>
          <a:xfrm>
            <a:off x="2671763" y="509588"/>
            <a:ext cx="4530725" cy="2549525"/>
          </a:xfrm>
          <a:ln/>
        </p:spPr>
      </p:sp>
      <p:sp>
        <p:nvSpPr>
          <p:cNvPr id="48135" name="Rectangle 3"/>
          <p:cNvSpPr>
            <a:spLocks noGrp="1" noChangeArrowheads="1"/>
          </p:cNvSpPr>
          <p:nvPr>
            <p:ph type="body" idx="1"/>
          </p:nvPr>
        </p:nvSpPr>
        <p:spPr>
          <a:noFill/>
          <a:ln/>
        </p:spPr>
        <p:txBody>
          <a:bodyPr/>
          <a:lstStyle/>
          <a:p>
            <a:pPr eaLnBrk="1" hangingPunct="1"/>
            <a:endParaRPr lang="zh-TW" altLang="en-US" dirty="0">
              <a:ea typeface="新細明體" charset="-120"/>
            </a:endParaRPr>
          </a:p>
        </p:txBody>
      </p:sp>
    </p:spTree>
    <p:extLst>
      <p:ext uri="{BB962C8B-B14F-4D97-AF65-F5344CB8AC3E}">
        <p14:creationId xmlns:p14="http://schemas.microsoft.com/office/powerpoint/2010/main" val="1669844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altLang="zh-TW" sz="1050" dirty="0" smtClean="0"/>
              <a:t>Table 2 presents the packet throughput of our best system, 160 systolic PEs, along with other state-of-the-art hardware implementations of packet matching systems. Two entries in the table correspond to our work: the system tested with 1504 rules (max rule count at 10 </a:t>
            </a:r>
            <a:r>
              <a:rPr lang="en-US" altLang="zh-TW" sz="1050" dirty="0" err="1" smtClean="0"/>
              <a:t>Gbps</a:t>
            </a:r>
            <a:r>
              <a:rPr lang="en-US" altLang="zh-TW" sz="1050" dirty="0" smtClean="0"/>
              <a:t>) and 220 = 1048576 rules, as the first and second entries respectively. We note that previous systems outperform our implementation at lower rule counts; this is expected, since these systems utilize only on-chip memory. Our off-chip memory solution is the only hardware system (to the best of our knowledge) that can support much larger rule counts, achieving a processing rate of 16.4 Mbps at 1M rules.</a:t>
            </a:r>
            <a:endParaRPr lang="en-US" altLang="zh-TW" sz="1050"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2017/11/29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16</a:t>
            </a:fld>
            <a:endParaRPr lang="en-US" altLang="zh-TW"/>
          </a:p>
        </p:txBody>
      </p:sp>
    </p:spTree>
    <p:extLst>
      <p:ext uri="{BB962C8B-B14F-4D97-AF65-F5344CB8AC3E}">
        <p14:creationId xmlns:p14="http://schemas.microsoft.com/office/powerpoint/2010/main" val="8277797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sz="900" dirty="0"/>
              <a:t/>
            </a:r>
            <a:br>
              <a:rPr lang="zh-TW" altLang="en-US" sz="900" dirty="0"/>
            </a:br>
            <a:r>
              <a:rPr lang="zh-TW" altLang="zh-TW" sz="900" dirty="0" smtClean="0"/>
              <a:t>如果</a:t>
            </a:r>
            <a:r>
              <a:rPr lang="en-US" altLang="zh-TW" sz="900" dirty="0" smtClean="0"/>
              <a:t>user</a:t>
            </a:r>
            <a:r>
              <a:rPr lang="zh-TW" altLang="en-US" sz="900" dirty="0" smtClean="0"/>
              <a:t>指定</a:t>
            </a:r>
            <a:r>
              <a:rPr lang="zh-TW" altLang="zh-TW" sz="900" dirty="0" smtClean="0"/>
              <a:t>了</a:t>
            </a:r>
            <a:r>
              <a:rPr lang="zh-TW" altLang="en-US" sz="900" dirty="0" smtClean="0"/>
              <a:t>某個</a:t>
            </a:r>
            <a:r>
              <a:rPr lang="zh-TW" altLang="zh-TW" sz="900" dirty="0" smtClean="0"/>
              <a:t>pad</a:t>
            </a:r>
            <a:r>
              <a:rPr lang="en-US" altLang="zh-TW" sz="900" dirty="0" smtClean="0"/>
              <a:t>(</a:t>
            </a:r>
            <a:r>
              <a:rPr lang="en-US" altLang="zh-TW" sz="900" dirty="0" err="1" smtClean="0"/>
              <a:t>Pcap</a:t>
            </a:r>
            <a:r>
              <a:rPr lang="zh-TW" altLang="en-US" sz="900" dirty="0" smtClean="0"/>
              <a:t>中某個</a:t>
            </a:r>
            <a:r>
              <a:rPr lang="en-US" altLang="zh-TW" sz="900" dirty="0" smtClean="0"/>
              <a:t>Packet</a:t>
            </a:r>
            <a:r>
              <a:rPr lang="zh-TW" altLang="en-US" sz="900" dirty="0" smtClean="0"/>
              <a:t>段</a:t>
            </a:r>
            <a:r>
              <a:rPr lang="en-US" altLang="zh-TW" sz="900" dirty="0" smtClean="0"/>
              <a:t>)</a:t>
            </a:r>
            <a:r>
              <a:rPr lang="zh-TW" altLang="zh-TW" sz="900" dirty="0" smtClean="0"/>
              <a:t>，則它將包含在模塊頭中</a:t>
            </a:r>
            <a:endParaRPr lang="en-US" altLang="zh-TW" sz="900" baseline="0" dirty="0"/>
          </a:p>
          <a:p>
            <a:endParaRPr lang="en-US" altLang="zh-TW" sz="1050"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2017/11/28</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17</a:t>
            </a:fld>
            <a:endParaRPr lang="en-US" altLang="zh-TW"/>
          </a:p>
        </p:txBody>
      </p:sp>
    </p:spTree>
    <p:extLst>
      <p:ext uri="{BB962C8B-B14F-4D97-AF65-F5344CB8AC3E}">
        <p14:creationId xmlns:p14="http://schemas.microsoft.com/office/powerpoint/2010/main" val="1938489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98D5DB28-4EE7-4628-9EF2-E461C4B4F2BD}" type="slidenum">
              <a:rPr lang="en-US" altLang="zh-TW" smtClean="0">
                <a:ea typeface="新細明體" charset="-120"/>
              </a:rPr>
              <a:pPr/>
              <a:t>2</a:t>
            </a:fld>
            <a:endParaRPr lang="en-US" altLang="zh-TW">
              <a:ea typeface="新細明體" charset="-120"/>
            </a:endParaRPr>
          </a:p>
        </p:txBody>
      </p:sp>
      <p:sp>
        <p:nvSpPr>
          <p:cNvPr id="48131" name="Rectangle 3"/>
          <p:cNvSpPr>
            <a:spLocks noGrp="1" noChangeArrowheads="1"/>
          </p:cNvSpPr>
          <p:nvPr>
            <p:ph type="dt" sz="quarter" idx="1"/>
          </p:nvPr>
        </p:nvSpPr>
        <p:spPr>
          <a:noFill/>
        </p:spPr>
        <p:txBody>
          <a:bodyPr/>
          <a:lstStyle/>
          <a:p>
            <a:fld id="{01D75DFE-1539-42EB-86B6-32B287A619C6}" type="datetime1">
              <a:rPr lang="zh-TW" altLang="en-US" smtClean="0">
                <a:ea typeface="新細明體" charset="-120"/>
              </a:rPr>
              <a:pPr/>
              <a:t>2017/11/28</a:t>
            </a:fld>
            <a:endParaRPr lang="en-US" altLang="zh-TW">
              <a:ea typeface="新細明體" charset="-120"/>
            </a:endParaRPr>
          </a:p>
        </p:txBody>
      </p:sp>
      <p:sp>
        <p:nvSpPr>
          <p:cNvPr id="48132" name="Rectangle 6"/>
          <p:cNvSpPr>
            <a:spLocks noGrp="1" noChangeArrowheads="1"/>
          </p:cNvSpPr>
          <p:nvPr>
            <p:ph type="ftr" sz="quarter" idx="4"/>
          </p:nvPr>
        </p:nvSpPr>
        <p:spPr>
          <a:noFill/>
        </p:spPr>
        <p:txBody>
          <a:bodyPr/>
          <a:lstStyle/>
          <a:p>
            <a:r>
              <a:rPr lang="en-US" altLang="zh-TW">
                <a:ea typeface="新細明體" charset="-120"/>
              </a:rPr>
              <a:t>CSIE CIAL Lab</a:t>
            </a:r>
          </a:p>
        </p:txBody>
      </p:sp>
      <p:sp>
        <p:nvSpPr>
          <p:cNvPr id="48133" name="Rectangle 7"/>
          <p:cNvSpPr txBox="1">
            <a:spLocks noGrp="1" noChangeArrowheads="1"/>
          </p:cNvSpPr>
          <p:nvPr/>
        </p:nvSpPr>
        <p:spPr bwMode="auto">
          <a:xfrm>
            <a:off x="5591175" y="6456363"/>
            <a:ext cx="4281488" cy="339725"/>
          </a:xfrm>
          <a:prstGeom prst="rect">
            <a:avLst/>
          </a:prstGeom>
          <a:noFill/>
          <a:ln w="9525">
            <a:noFill/>
            <a:miter lim="800000"/>
            <a:headEnd/>
            <a:tailEnd/>
          </a:ln>
        </p:spPr>
        <p:txBody>
          <a:bodyPr anchor="b"/>
          <a:lstStyle/>
          <a:p>
            <a:pPr algn="r"/>
            <a:fld id="{38C8E7FE-C26F-4A4F-BFBF-8B104242BBA3}" type="slidenum">
              <a:rPr lang="en-US" altLang="zh-TW" sz="1200"/>
              <a:pPr algn="r"/>
              <a:t>2</a:t>
            </a:fld>
            <a:endParaRPr lang="en-US" altLang="zh-TW" sz="1200"/>
          </a:p>
        </p:txBody>
      </p:sp>
      <p:sp>
        <p:nvSpPr>
          <p:cNvPr id="48134" name="Rectangle 2"/>
          <p:cNvSpPr>
            <a:spLocks noGrp="1" noRot="1" noChangeAspect="1" noChangeArrowheads="1" noTextEdit="1"/>
          </p:cNvSpPr>
          <p:nvPr>
            <p:ph type="sldImg"/>
          </p:nvPr>
        </p:nvSpPr>
        <p:spPr>
          <a:xfrm>
            <a:off x="2671763" y="509588"/>
            <a:ext cx="4530725" cy="2549525"/>
          </a:xfrm>
          <a:ln/>
        </p:spPr>
      </p:sp>
      <p:sp>
        <p:nvSpPr>
          <p:cNvPr id="48135" name="Rectangle 3"/>
          <p:cNvSpPr>
            <a:spLocks noGrp="1" noChangeArrowheads="1"/>
          </p:cNvSpPr>
          <p:nvPr>
            <p:ph type="body" idx="1"/>
          </p:nvPr>
        </p:nvSpPr>
        <p:spPr>
          <a:noFill/>
          <a:ln/>
        </p:spPr>
        <p:txBody>
          <a:bodyPr/>
          <a:lstStyle/>
          <a:p>
            <a:pPr eaLnBrk="1" hangingPunct="1"/>
            <a:endParaRPr lang="zh-TW" altLang="en-US" dirty="0">
              <a:ea typeface="新細明體" charset="-120"/>
            </a:endParaRPr>
          </a:p>
        </p:txBody>
      </p:sp>
    </p:spTree>
    <p:extLst>
      <p:ext uri="{BB962C8B-B14F-4D97-AF65-F5344CB8AC3E}">
        <p14:creationId xmlns:p14="http://schemas.microsoft.com/office/powerpoint/2010/main" val="3649275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smtClean="0"/>
              <a:t>由於</a:t>
            </a:r>
            <a:r>
              <a:rPr lang="en-US" altLang="zh-TW" dirty="0" smtClean="0"/>
              <a:t>FPGA</a:t>
            </a:r>
            <a:r>
              <a:rPr lang="zh-TW" altLang="en-US" dirty="0" smtClean="0"/>
              <a:t>的可重複改寫的特性和高頻寬介面，使</a:t>
            </a:r>
            <a:r>
              <a:rPr lang="en-US" altLang="zh-TW" dirty="0" smtClean="0"/>
              <a:t>FPGA</a:t>
            </a:r>
            <a:r>
              <a:rPr lang="zh-TW" altLang="en-US" dirty="0" smtClean="0"/>
              <a:t>成為發展網路架構的選擇。</a:t>
            </a:r>
            <a:endParaRPr lang="en-US" altLang="zh-TW" dirty="0" smtClean="0"/>
          </a:p>
          <a:p>
            <a:r>
              <a:rPr lang="zh-TW" altLang="zh-TW" dirty="0" smtClean="0"/>
              <a:t>但是，它們的有限內存限制了可以存儲在芯片內部的</a:t>
            </a:r>
            <a:r>
              <a:rPr lang="en-US" altLang="zh-TW" dirty="0" smtClean="0"/>
              <a:t>information</a:t>
            </a:r>
            <a:r>
              <a:rPr lang="zh-TW" altLang="zh-TW" dirty="0" smtClean="0"/>
              <a:t>，並且</a:t>
            </a:r>
            <a:r>
              <a:rPr lang="en-US" altLang="zh-TW" dirty="0" smtClean="0"/>
              <a:t>off </a:t>
            </a:r>
            <a:r>
              <a:rPr lang="zh-TW" altLang="en-US" dirty="0" smtClean="0"/>
              <a:t> </a:t>
            </a:r>
            <a:r>
              <a:rPr lang="en-US" altLang="zh-TW" dirty="0" smtClean="0"/>
              <a:t>chip memory</a:t>
            </a:r>
            <a:r>
              <a:rPr lang="zh-TW" altLang="zh-TW" dirty="0" smtClean="0"/>
              <a:t>通常太慢以至於不能滿足高速網絡的需求。</a:t>
            </a:r>
            <a:endParaRPr lang="en-US" altLang="zh-TW"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2017/11/29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3</a:t>
            </a:fld>
            <a:endParaRPr lang="en-US" altLang="zh-TW"/>
          </a:p>
        </p:txBody>
      </p:sp>
    </p:spTree>
    <p:extLst>
      <p:ext uri="{BB962C8B-B14F-4D97-AF65-F5344CB8AC3E}">
        <p14:creationId xmlns:p14="http://schemas.microsoft.com/office/powerpoint/2010/main" val="16910340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a:t/>
            </a:r>
            <a:br>
              <a:rPr lang="zh-TW" altLang="en-US" dirty="0"/>
            </a:br>
            <a:r>
              <a:rPr lang="zh-TW" altLang="zh-TW" dirty="0" smtClean="0"/>
              <a:t>過濾幾個數據包時，所有</a:t>
            </a:r>
            <a:r>
              <a:rPr lang="zh-TW" altLang="en-US" dirty="0" smtClean="0"/>
              <a:t>通過</a:t>
            </a:r>
            <a:r>
              <a:rPr lang="en-US" altLang="zh-TW" dirty="0" smtClean="0"/>
              <a:t>link</a:t>
            </a:r>
            <a:r>
              <a:rPr lang="zh-TW" altLang="en-US" dirty="0" smtClean="0"/>
              <a:t>的</a:t>
            </a:r>
            <a:r>
              <a:rPr lang="zh-TW" altLang="zh-TW" dirty="0" smtClean="0"/>
              <a:t>數據包必須檢查</a:t>
            </a:r>
            <a:r>
              <a:rPr lang="en-US" altLang="zh-TW" dirty="0" smtClean="0"/>
              <a:t>filter</a:t>
            </a:r>
            <a:r>
              <a:rPr lang="zh-TW" altLang="en-US" dirty="0" smtClean="0"/>
              <a:t>為</a:t>
            </a:r>
            <a:r>
              <a:rPr lang="zh-TW" altLang="zh-TW" dirty="0" smtClean="0"/>
              <a:t> 正常運行</a:t>
            </a:r>
            <a:r>
              <a:rPr lang="zh-TW" altLang="en-US" dirty="0" smtClean="0"/>
              <a:t>的</a:t>
            </a:r>
            <a:endParaRPr lang="en-US" altLang="zh-TW"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2017/11/29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4</a:t>
            </a:fld>
            <a:endParaRPr lang="en-US" altLang="zh-TW"/>
          </a:p>
        </p:txBody>
      </p:sp>
    </p:spTree>
    <p:extLst>
      <p:ext uri="{BB962C8B-B14F-4D97-AF65-F5344CB8AC3E}">
        <p14:creationId xmlns:p14="http://schemas.microsoft.com/office/powerpoint/2010/main" val="11705390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en-US" altLang="zh-TW" sz="1050"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2017/11/29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5</a:t>
            </a:fld>
            <a:endParaRPr lang="en-US" altLang="zh-TW"/>
          </a:p>
        </p:txBody>
      </p:sp>
    </p:spTree>
    <p:extLst>
      <p:ext uri="{BB962C8B-B14F-4D97-AF65-F5344CB8AC3E}">
        <p14:creationId xmlns:p14="http://schemas.microsoft.com/office/powerpoint/2010/main" val="25784745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altLang="zh-TW" sz="1050" baseline="0" dirty="0" smtClean="0"/>
              <a:t>Spoofed:</a:t>
            </a:r>
            <a:r>
              <a:rPr lang="zh-TW" altLang="en-US" sz="1050" baseline="0" dirty="0" smtClean="0"/>
              <a:t>模仿</a:t>
            </a:r>
            <a:endParaRPr lang="en-US" altLang="zh-TW" sz="1050" baseline="0" dirty="0" smtClean="0"/>
          </a:p>
          <a:p>
            <a:endParaRPr lang="en-US" altLang="zh-TW" sz="1050" baseline="0" dirty="0" smtClean="0"/>
          </a:p>
          <a:p>
            <a:r>
              <a:rPr lang="zh-TW" altLang="en-US" sz="1050" baseline="0" dirty="0" smtClean="0"/>
              <a:t>由軟體產生</a:t>
            </a:r>
            <a:r>
              <a:rPr lang="en-US" altLang="zh-TW" sz="1050" baseline="0" dirty="0" smtClean="0"/>
              <a:t>Packet</a:t>
            </a:r>
            <a:r>
              <a:rPr lang="zh-TW" altLang="en-US" sz="1050" baseline="0" dirty="0" smtClean="0"/>
              <a:t>且透過</a:t>
            </a:r>
            <a:r>
              <a:rPr lang="en-US" altLang="zh-TW" sz="1050" baseline="0" dirty="0" smtClean="0"/>
              <a:t>Test Packet Generator</a:t>
            </a:r>
            <a:r>
              <a:rPr lang="zh-TW" altLang="en-US" sz="1050" baseline="0" dirty="0" smtClean="0"/>
              <a:t> 把預先產生的</a:t>
            </a:r>
            <a:r>
              <a:rPr lang="en-US" altLang="zh-TW" sz="1050" baseline="0" dirty="0" smtClean="0"/>
              <a:t>Packet</a:t>
            </a:r>
            <a:r>
              <a:rPr lang="zh-TW" altLang="en-US" sz="1050" baseline="0" dirty="0" smtClean="0"/>
              <a:t>存到</a:t>
            </a:r>
            <a:r>
              <a:rPr lang="en-US" altLang="zh-TW" sz="1050" baseline="0" dirty="0" smtClean="0"/>
              <a:t>on-chip memory(block ram) </a:t>
            </a:r>
            <a:r>
              <a:rPr lang="zh-TW" altLang="en-US" sz="1050" baseline="0" dirty="0" smtClean="0"/>
              <a:t>，然後用一個無窮迴圈重複送。</a:t>
            </a:r>
            <a:endParaRPr lang="en-US" altLang="zh-TW" sz="1050"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2017/11/29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6</a:t>
            </a:fld>
            <a:endParaRPr lang="en-US" altLang="zh-TW"/>
          </a:p>
        </p:txBody>
      </p:sp>
    </p:spTree>
    <p:extLst>
      <p:ext uri="{BB962C8B-B14F-4D97-AF65-F5344CB8AC3E}">
        <p14:creationId xmlns:p14="http://schemas.microsoft.com/office/powerpoint/2010/main" val="10028426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altLang="zh-TW" sz="1050" baseline="0" dirty="0" smtClean="0"/>
              <a:t>Spoofed:</a:t>
            </a:r>
            <a:r>
              <a:rPr lang="zh-TW" altLang="en-US" sz="1050" baseline="0" dirty="0" smtClean="0"/>
              <a:t>模仿</a:t>
            </a:r>
            <a:endParaRPr lang="en-US" altLang="zh-TW" sz="1050" baseline="0" dirty="0" smtClean="0"/>
          </a:p>
          <a:p>
            <a:endParaRPr lang="en-US" altLang="zh-TW" sz="1050" baseline="0" dirty="0" smtClean="0"/>
          </a:p>
          <a:p>
            <a:r>
              <a:rPr lang="zh-TW" altLang="en-US" sz="1050" baseline="0" dirty="0" smtClean="0"/>
              <a:t>由軟體產生</a:t>
            </a:r>
            <a:r>
              <a:rPr lang="en-US" altLang="zh-TW" sz="1050" baseline="0" dirty="0" smtClean="0"/>
              <a:t>Packet</a:t>
            </a:r>
            <a:r>
              <a:rPr lang="zh-TW" altLang="en-US" sz="1050" baseline="0" dirty="0" smtClean="0"/>
              <a:t>且透過</a:t>
            </a:r>
            <a:r>
              <a:rPr lang="en-US" altLang="zh-TW" sz="1050" baseline="0" dirty="0" smtClean="0"/>
              <a:t>Test Packet Generator</a:t>
            </a:r>
            <a:r>
              <a:rPr lang="zh-TW" altLang="en-US" sz="1050" baseline="0" dirty="0" smtClean="0"/>
              <a:t> 把預先產生的</a:t>
            </a:r>
            <a:r>
              <a:rPr lang="en-US" altLang="zh-TW" sz="1050" baseline="0" dirty="0" smtClean="0"/>
              <a:t>Packet</a:t>
            </a:r>
            <a:r>
              <a:rPr lang="zh-TW" altLang="en-US" sz="1050" baseline="0" dirty="0" smtClean="0"/>
              <a:t>存到</a:t>
            </a:r>
            <a:r>
              <a:rPr lang="en-US" altLang="zh-TW" sz="1050" baseline="0" dirty="0" smtClean="0"/>
              <a:t>on-chip memory(block ram) </a:t>
            </a:r>
            <a:r>
              <a:rPr lang="zh-TW" altLang="en-US" sz="1050" baseline="0" dirty="0" smtClean="0"/>
              <a:t>，然後用一個無窮迴圈重複送。</a:t>
            </a:r>
            <a:endParaRPr lang="en-US" altLang="zh-TW" sz="1050"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2017/11/29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7</a:t>
            </a:fld>
            <a:endParaRPr lang="en-US" altLang="zh-TW"/>
          </a:p>
        </p:txBody>
      </p:sp>
    </p:spTree>
    <p:extLst>
      <p:ext uri="{BB962C8B-B14F-4D97-AF65-F5344CB8AC3E}">
        <p14:creationId xmlns:p14="http://schemas.microsoft.com/office/powerpoint/2010/main" val="15335250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altLang="zh-TW" sz="1050" baseline="0" dirty="0" smtClean="0"/>
              <a:t>Spoofed:</a:t>
            </a:r>
            <a:r>
              <a:rPr lang="zh-TW" altLang="en-US" sz="1050" baseline="0" dirty="0" smtClean="0"/>
              <a:t>模仿</a:t>
            </a:r>
            <a:endParaRPr lang="en-US" altLang="zh-TW" sz="1050"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2017/11/29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8</a:t>
            </a:fld>
            <a:endParaRPr lang="en-US" altLang="zh-TW"/>
          </a:p>
        </p:txBody>
      </p:sp>
    </p:spTree>
    <p:extLst>
      <p:ext uri="{BB962C8B-B14F-4D97-AF65-F5344CB8AC3E}">
        <p14:creationId xmlns:p14="http://schemas.microsoft.com/office/powerpoint/2010/main" val="2529897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98D5DB28-4EE7-4628-9EF2-E461C4B4F2BD}" type="slidenum">
              <a:rPr lang="en-US" altLang="zh-TW" smtClean="0">
                <a:ea typeface="新細明體" charset="-120"/>
              </a:rPr>
              <a:pPr/>
              <a:t>9</a:t>
            </a:fld>
            <a:endParaRPr lang="en-US" altLang="zh-TW">
              <a:ea typeface="新細明體" charset="-120"/>
            </a:endParaRPr>
          </a:p>
        </p:txBody>
      </p:sp>
      <p:sp>
        <p:nvSpPr>
          <p:cNvPr id="48131" name="Rectangle 3"/>
          <p:cNvSpPr>
            <a:spLocks noGrp="1" noChangeArrowheads="1"/>
          </p:cNvSpPr>
          <p:nvPr>
            <p:ph type="dt" sz="quarter" idx="1"/>
          </p:nvPr>
        </p:nvSpPr>
        <p:spPr>
          <a:noFill/>
        </p:spPr>
        <p:txBody>
          <a:bodyPr/>
          <a:lstStyle/>
          <a:p>
            <a:fld id="{01D75DFE-1539-42EB-86B6-32B287A619C6}" type="datetime1">
              <a:rPr lang="zh-TW" altLang="en-US" smtClean="0">
                <a:ea typeface="新細明體" charset="-120"/>
              </a:rPr>
              <a:pPr/>
              <a:t>2017/11/28</a:t>
            </a:fld>
            <a:endParaRPr lang="en-US" altLang="zh-TW">
              <a:ea typeface="新細明體" charset="-120"/>
            </a:endParaRPr>
          </a:p>
        </p:txBody>
      </p:sp>
      <p:sp>
        <p:nvSpPr>
          <p:cNvPr id="48132" name="Rectangle 6"/>
          <p:cNvSpPr>
            <a:spLocks noGrp="1" noChangeArrowheads="1"/>
          </p:cNvSpPr>
          <p:nvPr>
            <p:ph type="ftr" sz="quarter" idx="4"/>
          </p:nvPr>
        </p:nvSpPr>
        <p:spPr>
          <a:noFill/>
        </p:spPr>
        <p:txBody>
          <a:bodyPr/>
          <a:lstStyle/>
          <a:p>
            <a:r>
              <a:rPr lang="en-US" altLang="zh-TW">
                <a:ea typeface="新細明體" charset="-120"/>
              </a:rPr>
              <a:t>CSIE CIAL Lab</a:t>
            </a:r>
          </a:p>
        </p:txBody>
      </p:sp>
      <p:sp>
        <p:nvSpPr>
          <p:cNvPr id="48133" name="Rectangle 7"/>
          <p:cNvSpPr txBox="1">
            <a:spLocks noGrp="1" noChangeArrowheads="1"/>
          </p:cNvSpPr>
          <p:nvPr/>
        </p:nvSpPr>
        <p:spPr bwMode="auto">
          <a:xfrm>
            <a:off x="5591175" y="6456363"/>
            <a:ext cx="4281488" cy="339725"/>
          </a:xfrm>
          <a:prstGeom prst="rect">
            <a:avLst/>
          </a:prstGeom>
          <a:noFill/>
          <a:ln w="9525">
            <a:noFill/>
            <a:miter lim="800000"/>
            <a:headEnd/>
            <a:tailEnd/>
          </a:ln>
        </p:spPr>
        <p:txBody>
          <a:bodyPr anchor="b"/>
          <a:lstStyle/>
          <a:p>
            <a:pPr algn="r"/>
            <a:fld id="{38C8E7FE-C26F-4A4F-BFBF-8B104242BBA3}" type="slidenum">
              <a:rPr lang="en-US" altLang="zh-TW" sz="1200"/>
              <a:pPr algn="r"/>
              <a:t>9</a:t>
            </a:fld>
            <a:endParaRPr lang="en-US" altLang="zh-TW" sz="1200"/>
          </a:p>
        </p:txBody>
      </p:sp>
      <p:sp>
        <p:nvSpPr>
          <p:cNvPr id="48134" name="Rectangle 2"/>
          <p:cNvSpPr>
            <a:spLocks noGrp="1" noRot="1" noChangeAspect="1" noChangeArrowheads="1" noTextEdit="1"/>
          </p:cNvSpPr>
          <p:nvPr>
            <p:ph type="sldImg"/>
          </p:nvPr>
        </p:nvSpPr>
        <p:spPr>
          <a:xfrm>
            <a:off x="2671763" y="509588"/>
            <a:ext cx="4530725" cy="2549525"/>
          </a:xfrm>
          <a:ln/>
        </p:spPr>
      </p:sp>
      <p:sp>
        <p:nvSpPr>
          <p:cNvPr id="48135" name="Rectangle 3"/>
          <p:cNvSpPr>
            <a:spLocks noGrp="1" noChangeArrowheads="1"/>
          </p:cNvSpPr>
          <p:nvPr>
            <p:ph type="body" idx="1"/>
          </p:nvPr>
        </p:nvSpPr>
        <p:spPr>
          <a:noFill/>
          <a:ln/>
        </p:spPr>
        <p:txBody>
          <a:bodyPr/>
          <a:lstStyle/>
          <a:p>
            <a:pPr eaLnBrk="1" hangingPunct="1"/>
            <a:endParaRPr lang="zh-TW" altLang="en-US" dirty="0">
              <a:ea typeface="新細明體" charset="-120"/>
            </a:endParaRPr>
          </a:p>
        </p:txBody>
      </p:sp>
    </p:spTree>
    <p:extLst>
      <p:ext uri="{BB962C8B-B14F-4D97-AF65-F5344CB8AC3E}">
        <p14:creationId xmlns:p14="http://schemas.microsoft.com/office/powerpoint/2010/main" val="2262363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4" name="AutoShape 2"/>
          <p:cNvSpPr>
            <a:spLocks noChangeArrowheads="1"/>
          </p:cNvSpPr>
          <p:nvPr/>
        </p:nvSpPr>
        <p:spPr bwMode="auto">
          <a:xfrm>
            <a:off x="304800" y="381000"/>
            <a:ext cx="11582400" cy="5638800"/>
          </a:xfrm>
          <a:prstGeom prst="roundRect">
            <a:avLst>
              <a:gd name="adj" fmla="val 7912"/>
            </a:avLst>
          </a:prstGeom>
          <a:solidFill>
            <a:schemeClr val="folHlink"/>
          </a:solidFill>
          <a:ln w="9525">
            <a:noFill/>
            <a:round/>
            <a:headEnd/>
            <a:tailEnd/>
          </a:ln>
          <a:effectLst/>
        </p:spPr>
        <p:txBody>
          <a:bodyPr wrap="none" anchor="ctr"/>
          <a:lstStyle/>
          <a:p>
            <a:pPr algn="ctr" fontAlgn="base">
              <a:spcBef>
                <a:spcPct val="0"/>
              </a:spcBef>
              <a:spcAft>
                <a:spcPct val="0"/>
              </a:spcAft>
              <a:defRPr/>
            </a:pPr>
            <a:endParaRPr lang="zh-TW" altLang="zh-TW" sz="2400">
              <a:solidFill>
                <a:srgbClr val="000000"/>
              </a:solidFill>
              <a:latin typeface="Times New Roman" pitchFamily="18" charset="0"/>
            </a:endParaRPr>
          </a:p>
        </p:txBody>
      </p:sp>
      <p:sp>
        <p:nvSpPr>
          <p:cNvPr id="5" name="AutoShape 3"/>
          <p:cNvSpPr>
            <a:spLocks noChangeArrowheads="1"/>
          </p:cNvSpPr>
          <p:nvPr/>
        </p:nvSpPr>
        <p:spPr bwMode="white">
          <a:xfrm>
            <a:off x="436035" y="488950"/>
            <a:ext cx="11247967" cy="4768850"/>
          </a:xfrm>
          <a:prstGeom prst="roundRect">
            <a:avLst>
              <a:gd name="adj" fmla="val 7310"/>
            </a:avLst>
          </a:prstGeom>
          <a:solidFill>
            <a:schemeClr val="bg1"/>
          </a:solidFill>
          <a:ln w="9525">
            <a:noFill/>
            <a:round/>
            <a:headEnd/>
            <a:tailEnd/>
          </a:ln>
          <a:effectLst/>
        </p:spPr>
        <p:txBody>
          <a:bodyPr wrap="none" anchor="ctr"/>
          <a:lstStyle/>
          <a:p>
            <a:pPr algn="ctr" fontAlgn="base">
              <a:spcBef>
                <a:spcPct val="0"/>
              </a:spcBef>
              <a:spcAft>
                <a:spcPct val="0"/>
              </a:spcAft>
              <a:defRPr/>
            </a:pPr>
            <a:endParaRPr lang="zh-TW" altLang="zh-TW" sz="2400">
              <a:solidFill>
                <a:srgbClr val="000000"/>
              </a:solidFill>
              <a:latin typeface="Times New Roman" pitchFamily="18" charset="0"/>
            </a:endParaRPr>
          </a:p>
        </p:txBody>
      </p:sp>
      <p:sp>
        <p:nvSpPr>
          <p:cNvPr id="6" name="AutoShape 4"/>
          <p:cNvSpPr>
            <a:spLocks noChangeArrowheads="1"/>
          </p:cNvSpPr>
          <p:nvPr/>
        </p:nvSpPr>
        <p:spPr bwMode="blackWhite">
          <a:xfrm>
            <a:off x="1828800" y="3338513"/>
            <a:ext cx="8534400" cy="2286000"/>
          </a:xfrm>
          <a:prstGeom prst="roundRect">
            <a:avLst>
              <a:gd name="adj" fmla="val 16667"/>
            </a:avLst>
          </a:prstGeom>
          <a:solidFill>
            <a:schemeClr val="bg1"/>
          </a:solidFill>
          <a:ln w="50800">
            <a:solidFill>
              <a:schemeClr val="bg2"/>
            </a:solidFill>
            <a:round/>
            <a:headEnd/>
            <a:tailEnd/>
          </a:ln>
          <a:effectLst/>
        </p:spPr>
        <p:txBody>
          <a:bodyPr wrap="none" anchor="ctr"/>
          <a:lstStyle/>
          <a:p>
            <a:pPr algn="ctr" fontAlgn="base">
              <a:spcBef>
                <a:spcPct val="0"/>
              </a:spcBef>
              <a:spcAft>
                <a:spcPct val="0"/>
              </a:spcAft>
              <a:defRPr/>
            </a:pPr>
            <a:endParaRPr lang="zh-TW" altLang="zh-TW" sz="1800">
              <a:solidFill>
                <a:srgbClr val="000000"/>
              </a:solidFill>
            </a:endParaRPr>
          </a:p>
        </p:txBody>
      </p:sp>
      <p:sp>
        <p:nvSpPr>
          <p:cNvPr id="100357" name="Rectangle 5"/>
          <p:cNvSpPr>
            <a:spLocks noGrp="1" noChangeArrowheads="1"/>
          </p:cNvSpPr>
          <p:nvPr>
            <p:ph type="ctrTitle"/>
          </p:nvPr>
        </p:nvSpPr>
        <p:spPr>
          <a:xfrm>
            <a:off x="914400" y="857250"/>
            <a:ext cx="10363200" cy="2266950"/>
          </a:xfrm>
        </p:spPr>
        <p:txBody>
          <a:bodyPr anchor="ctr" anchorCtr="1"/>
          <a:lstStyle>
            <a:lvl1pPr algn="ctr">
              <a:defRPr sz="4100" i="1"/>
            </a:lvl1pPr>
          </a:lstStyle>
          <a:p>
            <a:r>
              <a:rPr lang="zh-TW" altLang="en-US"/>
              <a:t>按一下以編輯母片標題樣式</a:t>
            </a:r>
          </a:p>
        </p:txBody>
      </p:sp>
      <p:sp>
        <p:nvSpPr>
          <p:cNvPr id="100358" name="Rectangle 6"/>
          <p:cNvSpPr>
            <a:spLocks noGrp="1" noChangeArrowheads="1"/>
          </p:cNvSpPr>
          <p:nvPr>
            <p:ph type="subTitle" idx="1"/>
          </p:nvPr>
        </p:nvSpPr>
        <p:spPr>
          <a:xfrm>
            <a:off x="2336800" y="3567113"/>
            <a:ext cx="7213600" cy="1905000"/>
          </a:xfrm>
        </p:spPr>
        <p:txBody>
          <a:bodyPr anchor="ctr"/>
          <a:lstStyle>
            <a:lvl1pPr marL="0" indent="0" algn="ctr">
              <a:buFont typeface="Wingdings" pitchFamily="2" charset="2"/>
              <a:buNone/>
              <a:defRPr sz="3300"/>
            </a:lvl1pPr>
          </a:lstStyle>
          <a:p>
            <a:r>
              <a:rPr lang="zh-TW" altLang="en-US"/>
              <a:t>按一下以編輯母片副標題樣式</a:t>
            </a:r>
          </a:p>
        </p:txBody>
      </p:sp>
      <p:sp>
        <p:nvSpPr>
          <p:cNvPr id="7" name="Rectangle 7"/>
          <p:cNvSpPr>
            <a:spLocks noGrp="1" noChangeArrowheads="1"/>
          </p:cNvSpPr>
          <p:nvPr>
            <p:ph type="dt" sz="half" idx="10"/>
          </p:nvPr>
        </p:nvSpPr>
        <p:spPr/>
        <p:txBody>
          <a:bodyPr/>
          <a:lstStyle>
            <a:lvl1pPr>
              <a:defRPr/>
            </a:lvl1pPr>
          </a:lstStyle>
          <a:p>
            <a:pPr>
              <a:defRPr/>
            </a:pPr>
            <a:fld id="{0049C1BB-CC7F-46DA-99A5-D098110A1986}" type="datetime1">
              <a:rPr lang="zh-TW" altLang="en-US" smtClean="0">
                <a:solidFill>
                  <a:srgbClr val="000000"/>
                </a:solidFill>
              </a:rPr>
              <a:pPr>
                <a:defRPr/>
              </a:pPr>
              <a:t>2017/11/28</a:t>
            </a:fld>
            <a:endParaRPr lang="en-US" altLang="zh-TW">
              <a:solidFill>
                <a:srgbClr val="000000"/>
              </a:solidFill>
            </a:endParaRPr>
          </a:p>
        </p:txBody>
      </p:sp>
      <p:sp>
        <p:nvSpPr>
          <p:cNvPr id="8" name="Rectangle 8"/>
          <p:cNvSpPr>
            <a:spLocks noGrp="1" noChangeArrowheads="1"/>
          </p:cNvSpPr>
          <p:nvPr>
            <p:ph type="ftr" sz="quarter" idx="11"/>
          </p:nvPr>
        </p:nvSpPr>
        <p:spPr>
          <a:xfrm>
            <a:off x="3790953" y="6308725"/>
            <a:ext cx="5378449" cy="457200"/>
          </a:xfrm>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9" name="Rectangle 9"/>
          <p:cNvSpPr>
            <a:spLocks noGrp="1" noChangeArrowheads="1"/>
          </p:cNvSpPr>
          <p:nvPr>
            <p:ph type="sldNum" sz="quarter" idx="12"/>
          </p:nvPr>
        </p:nvSpPr>
        <p:spPr/>
        <p:txBody>
          <a:bodyPr/>
          <a:lstStyle>
            <a:lvl1pPr>
              <a:defRPr/>
            </a:lvl1pPr>
          </a:lstStyle>
          <a:p>
            <a:pPr>
              <a:defRPr/>
            </a:pPr>
            <a:fld id="{0BCB51B4-183E-4E10-982A-F8ADEB5677EF}"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550955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fld id="{8C642492-EE79-40F6-99D3-4F021E9C22AE}" type="datetime1">
              <a:rPr lang="zh-TW" altLang="en-US" smtClean="0">
                <a:solidFill>
                  <a:srgbClr val="000000"/>
                </a:solidFill>
              </a:rPr>
              <a:pPr>
                <a:defRPr/>
              </a:pPr>
              <a:t>2017/11/28</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2B5E40B2-F2AD-41DE-B708-423A882E3E68}"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3107099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12200" y="549277"/>
            <a:ext cx="2565401" cy="53943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1016001" y="549277"/>
            <a:ext cx="7493001" cy="53943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fld id="{C37EBE28-ED62-4873-9AC6-4FE5350B9595}" type="datetime1">
              <a:rPr lang="zh-TW" altLang="en-US" smtClean="0">
                <a:solidFill>
                  <a:srgbClr val="000000"/>
                </a:solidFill>
              </a:rPr>
              <a:pPr>
                <a:defRPr/>
              </a:pPr>
              <a:t>2017/11/28</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0DC5751B-C4D5-439A-9FDB-E9D5E174AEED}"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982180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1016000" y="549276"/>
            <a:ext cx="10261600" cy="592138"/>
          </a:xfrm>
        </p:spPr>
        <p:txBody>
          <a:bodyPr/>
          <a:lstStyle/>
          <a:p>
            <a:r>
              <a:rPr lang="zh-TW" altLang="en-US"/>
              <a:t>按一下以編輯母片標題樣式</a:t>
            </a:r>
          </a:p>
        </p:txBody>
      </p:sp>
      <p:sp>
        <p:nvSpPr>
          <p:cNvPr id="3" name="文字版面配置區 2"/>
          <p:cNvSpPr>
            <a:spLocks noGrp="1"/>
          </p:cNvSpPr>
          <p:nvPr>
            <p:ph type="body" sz="half" idx="1"/>
          </p:nvPr>
        </p:nvSpPr>
        <p:spPr>
          <a:xfrm>
            <a:off x="1016001" y="1412877"/>
            <a:ext cx="5029200" cy="4530725"/>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248401" y="1412877"/>
            <a:ext cx="5029200" cy="4530725"/>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p:cNvSpPr>
            <a:spLocks noGrp="1" noChangeArrowheads="1"/>
          </p:cNvSpPr>
          <p:nvPr>
            <p:ph type="dt" sz="half" idx="10"/>
          </p:nvPr>
        </p:nvSpPr>
        <p:spPr>
          <a:ln/>
        </p:spPr>
        <p:txBody>
          <a:bodyPr/>
          <a:lstStyle>
            <a:lvl1pPr>
              <a:defRPr/>
            </a:lvl1pPr>
          </a:lstStyle>
          <a:p>
            <a:pPr>
              <a:defRPr/>
            </a:pPr>
            <a:fld id="{19E0BB31-B9B3-4B9B-9B91-1546B443FD92}" type="datetime1">
              <a:rPr lang="zh-TW" altLang="en-US" smtClean="0">
                <a:solidFill>
                  <a:srgbClr val="000000"/>
                </a:solidFill>
              </a:rPr>
              <a:pPr>
                <a:defRPr/>
              </a:pPr>
              <a:t>2017/11/28</a:t>
            </a:fld>
            <a:endParaRPr lang="en-US" altLang="zh-TW">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63BC4CF7-5A6C-4E33-AF9B-9B794BC35C5D}"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4281079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1016000" y="549276"/>
            <a:ext cx="10261600" cy="592138"/>
          </a:xfrm>
        </p:spPr>
        <p:txBody>
          <a:bodyPr/>
          <a:lstStyle/>
          <a:p>
            <a:r>
              <a:rPr lang="zh-TW" altLang="en-US"/>
              <a:t>按一下以編輯母片標題樣式</a:t>
            </a:r>
          </a:p>
        </p:txBody>
      </p:sp>
      <p:sp>
        <p:nvSpPr>
          <p:cNvPr id="3" name="表格版面配置區 2"/>
          <p:cNvSpPr>
            <a:spLocks noGrp="1"/>
          </p:cNvSpPr>
          <p:nvPr>
            <p:ph type="tbl" idx="1"/>
          </p:nvPr>
        </p:nvSpPr>
        <p:spPr>
          <a:xfrm>
            <a:off x="1016000" y="1412877"/>
            <a:ext cx="10261600" cy="4530725"/>
          </a:xfrm>
        </p:spPr>
        <p:txBody>
          <a:bodyPr/>
          <a:lstStyle/>
          <a:p>
            <a:pPr lvl="0"/>
            <a:endParaRPr lang="zh-TW" altLang="en-US" noProof="0"/>
          </a:p>
        </p:txBody>
      </p:sp>
      <p:sp>
        <p:nvSpPr>
          <p:cNvPr id="4" name="Rectangle 4"/>
          <p:cNvSpPr>
            <a:spLocks noGrp="1" noChangeArrowheads="1"/>
          </p:cNvSpPr>
          <p:nvPr>
            <p:ph type="dt" sz="half" idx="10"/>
          </p:nvPr>
        </p:nvSpPr>
        <p:spPr>
          <a:ln/>
        </p:spPr>
        <p:txBody>
          <a:bodyPr/>
          <a:lstStyle>
            <a:lvl1pPr>
              <a:defRPr/>
            </a:lvl1pPr>
          </a:lstStyle>
          <a:p>
            <a:pPr>
              <a:defRPr/>
            </a:pPr>
            <a:fld id="{A134E8B7-DE7C-434C-957D-2AE962B037C6}" type="datetime1">
              <a:rPr lang="zh-TW" altLang="en-US" smtClean="0">
                <a:solidFill>
                  <a:srgbClr val="000000"/>
                </a:solidFill>
              </a:rPr>
              <a:pPr>
                <a:defRPr/>
              </a:pPr>
              <a:t>2017/11/28</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FE206739-5A2B-4FCC-802F-EF5B5483D62B}"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288103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lvl2pPr>
              <a:defRPr>
                <a:latin typeface="Times New Roman" pitchFamily="18" charset="0"/>
                <a:cs typeface="Times New Roman" pitchFamily="18" charset="0"/>
              </a:defRPr>
            </a:lvl2pPr>
            <a:lvl3pP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Rectangle 4"/>
          <p:cNvSpPr>
            <a:spLocks noGrp="1" noChangeArrowheads="1"/>
          </p:cNvSpPr>
          <p:nvPr>
            <p:ph type="dt" sz="half" idx="10"/>
          </p:nvPr>
        </p:nvSpPr>
        <p:spPr>
          <a:ln/>
        </p:spPr>
        <p:txBody>
          <a:bodyPr/>
          <a:lstStyle>
            <a:lvl1pPr>
              <a:defRPr/>
            </a:lvl1pPr>
          </a:lstStyle>
          <a:p>
            <a:pPr>
              <a:defRPr/>
            </a:pPr>
            <a:fld id="{D93821BB-8ED8-494E-BE36-EADEE5CE46D0}" type="datetime1">
              <a:rPr lang="zh-TW" altLang="en-US" smtClean="0">
                <a:solidFill>
                  <a:srgbClr val="000000"/>
                </a:solidFill>
              </a:rPr>
              <a:pPr>
                <a:defRPr/>
              </a:pPr>
              <a:t>2017/11/28</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D82417B9-C3C6-45E8-B121-E6A60661C77F}"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806567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963084" y="2906715"/>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p:cNvSpPr>
            <a:spLocks noGrp="1" noChangeArrowheads="1"/>
          </p:cNvSpPr>
          <p:nvPr>
            <p:ph type="dt" sz="half" idx="10"/>
          </p:nvPr>
        </p:nvSpPr>
        <p:spPr>
          <a:ln/>
        </p:spPr>
        <p:txBody>
          <a:bodyPr/>
          <a:lstStyle>
            <a:lvl1pPr>
              <a:defRPr/>
            </a:lvl1pPr>
          </a:lstStyle>
          <a:p>
            <a:pPr>
              <a:defRPr/>
            </a:pPr>
            <a:fld id="{E133F7A5-D921-4307-AC71-0F32C57B182D}" type="datetime1">
              <a:rPr lang="zh-TW" altLang="en-US" smtClean="0">
                <a:solidFill>
                  <a:srgbClr val="000000"/>
                </a:solidFill>
              </a:rPr>
              <a:pPr>
                <a:defRPr/>
              </a:pPr>
              <a:t>2017/11/28</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AE4B5D36-B64F-491A-913F-77E371D2C53B}"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3623485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1016001" y="1412877"/>
            <a:ext cx="50292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248401" y="1412877"/>
            <a:ext cx="50292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p:cNvSpPr>
            <a:spLocks noGrp="1" noChangeArrowheads="1"/>
          </p:cNvSpPr>
          <p:nvPr>
            <p:ph type="dt" sz="half" idx="10"/>
          </p:nvPr>
        </p:nvSpPr>
        <p:spPr>
          <a:ln/>
        </p:spPr>
        <p:txBody>
          <a:bodyPr/>
          <a:lstStyle>
            <a:lvl1pPr>
              <a:defRPr/>
            </a:lvl1pPr>
          </a:lstStyle>
          <a:p>
            <a:pPr>
              <a:defRPr/>
            </a:pPr>
            <a:fld id="{6ACFBBB9-3F57-4C5C-A141-24853308D6E4}" type="datetime1">
              <a:rPr lang="zh-TW" altLang="en-US" smtClean="0">
                <a:solidFill>
                  <a:srgbClr val="000000"/>
                </a:solidFill>
              </a:rPr>
              <a:pPr>
                <a:defRPr/>
              </a:pPr>
              <a:t>2017/11/28</a:t>
            </a:fld>
            <a:endParaRPr lang="en-US" altLang="zh-TW">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EACF3CAA-E36D-414D-8A16-B907A847104A}"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878945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09600" y="274638"/>
            <a:ext cx="109728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609602"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609602"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p:cNvSpPr>
            <a:spLocks noGrp="1" noChangeArrowheads="1"/>
          </p:cNvSpPr>
          <p:nvPr>
            <p:ph type="dt" sz="half" idx="10"/>
          </p:nvPr>
        </p:nvSpPr>
        <p:spPr>
          <a:ln/>
        </p:spPr>
        <p:txBody>
          <a:bodyPr/>
          <a:lstStyle>
            <a:lvl1pPr>
              <a:defRPr/>
            </a:lvl1pPr>
          </a:lstStyle>
          <a:p>
            <a:pPr>
              <a:defRPr/>
            </a:pPr>
            <a:fld id="{A5AE8E29-0FAA-4A84-A867-9DDF23519EBB}" type="datetime1">
              <a:rPr lang="zh-TW" altLang="en-US" smtClean="0">
                <a:solidFill>
                  <a:srgbClr val="000000"/>
                </a:solidFill>
              </a:rPr>
              <a:pPr>
                <a:defRPr/>
              </a:pPr>
              <a:t>2017/11/28</a:t>
            </a:fld>
            <a:endParaRPr lang="en-US" altLang="zh-TW">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9" name="Rectangle 6"/>
          <p:cNvSpPr>
            <a:spLocks noGrp="1" noChangeArrowheads="1"/>
          </p:cNvSpPr>
          <p:nvPr>
            <p:ph type="sldNum" sz="quarter" idx="12"/>
          </p:nvPr>
        </p:nvSpPr>
        <p:spPr>
          <a:ln/>
        </p:spPr>
        <p:txBody>
          <a:bodyPr/>
          <a:lstStyle>
            <a:lvl1pPr>
              <a:defRPr/>
            </a:lvl1pPr>
          </a:lstStyle>
          <a:p>
            <a:pPr>
              <a:defRPr/>
            </a:pPr>
            <a:fld id="{73CD90CF-0DEC-452B-AC18-876881A061F4}"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696506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p:cNvSpPr>
            <a:spLocks noGrp="1" noChangeArrowheads="1"/>
          </p:cNvSpPr>
          <p:nvPr>
            <p:ph type="dt" sz="half" idx="10"/>
          </p:nvPr>
        </p:nvSpPr>
        <p:spPr>
          <a:ln/>
        </p:spPr>
        <p:txBody>
          <a:bodyPr/>
          <a:lstStyle>
            <a:lvl1pPr>
              <a:defRPr/>
            </a:lvl1pPr>
          </a:lstStyle>
          <a:p>
            <a:pPr>
              <a:defRPr/>
            </a:pPr>
            <a:fld id="{0C4C9F8F-E5DD-44A0-AE53-8028C9648465}" type="datetime1">
              <a:rPr lang="zh-TW" altLang="en-US" smtClean="0">
                <a:solidFill>
                  <a:srgbClr val="000000"/>
                </a:solidFill>
              </a:rPr>
              <a:pPr>
                <a:defRPr/>
              </a:pPr>
              <a:t>2017/11/28</a:t>
            </a:fld>
            <a:endParaRPr lang="en-US" altLang="zh-TW">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5" name="Rectangle 6"/>
          <p:cNvSpPr>
            <a:spLocks noGrp="1" noChangeArrowheads="1"/>
          </p:cNvSpPr>
          <p:nvPr>
            <p:ph type="sldNum" sz="quarter" idx="12"/>
          </p:nvPr>
        </p:nvSpPr>
        <p:spPr>
          <a:ln/>
        </p:spPr>
        <p:txBody>
          <a:bodyPr/>
          <a:lstStyle>
            <a:lvl1pPr>
              <a:defRPr/>
            </a:lvl1pPr>
          </a:lstStyle>
          <a:p>
            <a:pPr>
              <a:defRPr/>
            </a:pPr>
            <a:fld id="{07D557EE-1DC8-4293-B19C-2AA58BACF488}"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614741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38547B45-F4A3-4B7A-B411-23D3909100BB}" type="datetime1">
              <a:rPr lang="zh-TW" altLang="en-US" smtClean="0">
                <a:solidFill>
                  <a:srgbClr val="000000"/>
                </a:solidFill>
              </a:rPr>
              <a:pPr>
                <a:defRPr/>
              </a:pPr>
              <a:t>2017/11/28</a:t>
            </a:fld>
            <a:endParaRPr lang="en-US" altLang="zh-TW">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4" name="Rectangle 6"/>
          <p:cNvSpPr>
            <a:spLocks noGrp="1" noChangeArrowheads="1"/>
          </p:cNvSpPr>
          <p:nvPr>
            <p:ph type="sldNum" sz="quarter" idx="12"/>
          </p:nvPr>
        </p:nvSpPr>
        <p:spPr>
          <a:ln/>
        </p:spPr>
        <p:txBody>
          <a:bodyPr/>
          <a:lstStyle>
            <a:lvl1pPr>
              <a:defRPr/>
            </a:lvl1pPr>
          </a:lstStyle>
          <a:p>
            <a:pPr>
              <a:defRPr/>
            </a:pPr>
            <a:fld id="{F61CF7CB-F6C0-4775-8B17-98D96A821756}"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457269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2" y="273050"/>
            <a:ext cx="4011084" cy="1162050"/>
          </a:xfrm>
        </p:spPr>
        <p:txBody>
          <a:bodyPr/>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4766734" y="273052"/>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609602" y="1435102"/>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fld id="{724C103A-7B23-4101-8625-5AA411B56A56}" type="datetime1">
              <a:rPr lang="zh-TW" altLang="en-US" smtClean="0">
                <a:solidFill>
                  <a:srgbClr val="000000"/>
                </a:solidFill>
              </a:rPr>
              <a:pPr>
                <a:defRPr/>
              </a:pPr>
              <a:t>2017/11/28</a:t>
            </a:fld>
            <a:endParaRPr lang="en-US" altLang="zh-TW">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A047FF8E-2AC2-477B-9E3E-1CB902FB37BC}"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693677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1"/>
            <a:ext cx="7315200" cy="566738"/>
          </a:xfrm>
        </p:spPr>
        <p:txBody>
          <a:bodyPr/>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2389717" y="5367339"/>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fld id="{4228E8D5-71F9-4EFF-BFF0-D3F5F7879285}" type="datetime1">
              <a:rPr lang="zh-TW" altLang="en-US" smtClean="0">
                <a:solidFill>
                  <a:srgbClr val="000000"/>
                </a:solidFill>
              </a:rPr>
              <a:pPr>
                <a:defRPr/>
              </a:pPr>
              <a:t>2017/11/28</a:t>
            </a:fld>
            <a:endParaRPr lang="en-US" altLang="zh-TW">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2B44DF27-ED14-460D-8324-C1EC5161D69B}"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3762812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16000" y="549276"/>
            <a:ext cx="10261600" cy="59213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zh-TW" altLang="en-US" dirty="0"/>
              <a:t>按一下以編輯母片標題樣式</a:t>
            </a:r>
          </a:p>
        </p:txBody>
      </p:sp>
      <p:sp>
        <p:nvSpPr>
          <p:cNvPr id="1027" name="Rectangle 3"/>
          <p:cNvSpPr>
            <a:spLocks noGrp="1" noChangeArrowheads="1"/>
          </p:cNvSpPr>
          <p:nvPr>
            <p:ph type="body" idx="1"/>
          </p:nvPr>
        </p:nvSpPr>
        <p:spPr bwMode="auto">
          <a:xfrm>
            <a:off x="1016000" y="1412877"/>
            <a:ext cx="10261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dirty="0"/>
              <a:t>按一下以編輯母片</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99332" name="Rectangle 4"/>
          <p:cNvSpPr>
            <a:spLocks noGrp="1" noChangeArrowheads="1"/>
          </p:cNvSpPr>
          <p:nvPr>
            <p:ph type="dt" sz="half" idx="2"/>
          </p:nvPr>
        </p:nvSpPr>
        <p:spPr bwMode="auto">
          <a:xfrm>
            <a:off x="1016000" y="6308725"/>
            <a:ext cx="2743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新細明體" pitchFamily="18" charset="-120"/>
              </a:defRPr>
            </a:lvl1pPr>
          </a:lstStyle>
          <a:p>
            <a:pPr fontAlgn="base">
              <a:spcBef>
                <a:spcPct val="0"/>
              </a:spcBef>
              <a:spcAft>
                <a:spcPct val="0"/>
              </a:spcAft>
              <a:defRPr/>
            </a:pPr>
            <a:fld id="{655F67B6-7072-453E-B5EA-18AA5A4F196E}" type="datetime1">
              <a:rPr lang="zh-TW" altLang="en-US" smtClean="0">
                <a:solidFill>
                  <a:srgbClr val="000000"/>
                </a:solidFill>
              </a:rPr>
              <a:pPr fontAlgn="base">
                <a:spcBef>
                  <a:spcPct val="0"/>
                </a:spcBef>
                <a:spcAft>
                  <a:spcPct val="0"/>
                </a:spcAft>
                <a:defRPr/>
              </a:pPr>
              <a:t>2017/11/28</a:t>
            </a:fld>
            <a:endParaRPr lang="en-US" altLang="zh-TW">
              <a:solidFill>
                <a:srgbClr val="000000"/>
              </a:solidFill>
            </a:endParaRPr>
          </a:p>
        </p:txBody>
      </p:sp>
      <p:sp>
        <p:nvSpPr>
          <p:cNvPr id="99333" name="Rectangle 5"/>
          <p:cNvSpPr>
            <a:spLocks noGrp="1" noChangeArrowheads="1"/>
          </p:cNvSpPr>
          <p:nvPr>
            <p:ph type="ftr" sz="quarter" idx="3"/>
          </p:nvPr>
        </p:nvSpPr>
        <p:spPr bwMode="auto">
          <a:xfrm>
            <a:off x="3790952" y="6284913"/>
            <a:ext cx="5281083"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新細明體" pitchFamily="18" charset="-120"/>
              </a:defRPr>
            </a:lvl1pPr>
          </a:lstStyle>
          <a:p>
            <a:pPr fontAlgn="base">
              <a:spcBef>
                <a:spcPct val="0"/>
              </a:spcBef>
              <a:spcAft>
                <a:spcPct val="0"/>
              </a:spcAft>
              <a:defRPr/>
            </a:pPr>
            <a:r>
              <a:rPr lang="en-US" altLang="zh-TW">
                <a:solidFill>
                  <a:srgbClr val="000000"/>
                </a:solidFill>
              </a:rPr>
              <a:t>National Cheng Kung University CSIE Computer &amp; Internet Architecture Lab </a:t>
            </a:r>
          </a:p>
        </p:txBody>
      </p:sp>
      <p:sp>
        <p:nvSpPr>
          <p:cNvPr id="99334" name="Rectangle 6"/>
          <p:cNvSpPr>
            <a:spLocks noGrp="1" noChangeArrowheads="1"/>
          </p:cNvSpPr>
          <p:nvPr>
            <p:ph type="sldNum" sz="quarter" idx="4"/>
          </p:nvPr>
        </p:nvSpPr>
        <p:spPr bwMode="auto">
          <a:xfrm>
            <a:off x="9144000" y="6308725"/>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新細明體" pitchFamily="18" charset="-120"/>
              </a:defRPr>
            </a:lvl1pPr>
          </a:lstStyle>
          <a:p>
            <a:pPr fontAlgn="base">
              <a:spcBef>
                <a:spcPct val="0"/>
              </a:spcBef>
              <a:spcAft>
                <a:spcPct val="0"/>
              </a:spcAft>
              <a:defRPr/>
            </a:pPr>
            <a:fld id="{33782ACD-CE97-4268-B79B-28FB090A210E}" type="slidenum">
              <a:rPr lang="en-US" altLang="zh-TW">
                <a:solidFill>
                  <a:srgbClr val="000000"/>
                </a:solidFill>
              </a:rPr>
              <a:pPr fontAlgn="base">
                <a:spcBef>
                  <a:spcPct val="0"/>
                </a:spcBef>
                <a:spcAft>
                  <a:spcPct val="0"/>
                </a:spcAft>
                <a:defRPr/>
              </a:pPr>
              <a:t>‹#›</a:t>
            </a:fld>
            <a:endParaRPr lang="en-US" altLang="zh-TW">
              <a:solidFill>
                <a:srgbClr val="000000"/>
              </a:solidFill>
            </a:endParaRPr>
          </a:p>
        </p:txBody>
      </p:sp>
      <p:grpSp>
        <p:nvGrpSpPr>
          <p:cNvPr id="1031" name="Group 10"/>
          <p:cNvGrpSpPr>
            <a:grpSpLocks/>
          </p:cNvGrpSpPr>
          <p:nvPr/>
        </p:nvGrpSpPr>
        <p:grpSpPr bwMode="auto">
          <a:xfrm>
            <a:off x="224368" y="212725"/>
            <a:ext cx="11764433" cy="6096000"/>
            <a:chOff x="106" y="28"/>
            <a:chExt cx="5558" cy="3840"/>
          </a:xfrm>
        </p:grpSpPr>
        <p:sp>
          <p:nvSpPr>
            <p:cNvPr id="99336" name="AutoShape 8"/>
            <p:cNvSpPr>
              <a:spLocks noChangeArrowheads="1"/>
            </p:cNvSpPr>
            <p:nvPr/>
          </p:nvSpPr>
          <p:spPr bwMode="auto">
            <a:xfrm>
              <a:off x="106" y="28"/>
              <a:ext cx="5558" cy="3840"/>
            </a:xfrm>
            <a:prstGeom prst="roundRect">
              <a:avLst>
                <a:gd name="adj" fmla="val 11046"/>
              </a:avLst>
            </a:prstGeom>
            <a:noFill/>
            <a:ln w="28575">
              <a:solidFill>
                <a:schemeClr val="folHlink"/>
              </a:solidFill>
              <a:round/>
              <a:headEnd/>
              <a:tailEnd/>
            </a:ln>
            <a:effectLst/>
          </p:spPr>
          <p:txBody>
            <a:bodyPr wrap="none" anchor="ctr"/>
            <a:lstStyle/>
            <a:p>
              <a:pPr algn="ctr" fontAlgn="base">
                <a:spcBef>
                  <a:spcPct val="0"/>
                </a:spcBef>
                <a:spcAft>
                  <a:spcPct val="0"/>
                </a:spcAft>
                <a:defRPr/>
              </a:pPr>
              <a:endParaRPr lang="zh-TW" altLang="zh-TW" sz="2400">
                <a:solidFill>
                  <a:srgbClr val="000000"/>
                </a:solidFill>
                <a:latin typeface="Times New Roman" pitchFamily="18" charset="0"/>
              </a:endParaRPr>
            </a:p>
          </p:txBody>
        </p:sp>
        <p:sp>
          <p:nvSpPr>
            <p:cNvPr id="99337" name="Line 9"/>
            <p:cNvSpPr>
              <a:spLocks noChangeShapeType="1"/>
            </p:cNvSpPr>
            <p:nvPr/>
          </p:nvSpPr>
          <p:spPr bwMode="auto">
            <a:xfrm>
              <a:off x="480" y="709"/>
              <a:ext cx="4848" cy="0"/>
            </a:xfrm>
            <a:prstGeom prst="line">
              <a:avLst/>
            </a:prstGeom>
            <a:noFill/>
            <a:ln w="38100">
              <a:solidFill>
                <a:schemeClr val="folHlink"/>
              </a:solidFill>
              <a:round/>
              <a:headEnd/>
              <a:tailEnd/>
            </a:ln>
            <a:effectLst/>
          </p:spPr>
          <p:txBody>
            <a:bodyPr/>
            <a:lstStyle/>
            <a:p>
              <a:pPr fontAlgn="base">
                <a:spcBef>
                  <a:spcPct val="0"/>
                </a:spcBef>
                <a:spcAft>
                  <a:spcPct val="0"/>
                </a:spcAft>
                <a:defRPr/>
              </a:pPr>
              <a:endParaRPr kumimoji="1" lang="zh-TW" altLang="en-US" sz="1800">
                <a:solidFill>
                  <a:srgbClr val="000000"/>
                </a:solidFill>
              </a:endParaRPr>
            </a:p>
          </p:txBody>
        </p:sp>
      </p:grpSp>
    </p:spTree>
    <p:extLst>
      <p:ext uri="{BB962C8B-B14F-4D97-AF65-F5344CB8AC3E}">
        <p14:creationId xmlns:p14="http://schemas.microsoft.com/office/powerpoint/2010/main" val="71954146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hf hdr="0" dt="0"/>
  <p:txStyles>
    <p:titleStyle>
      <a:lvl1pPr algn="l" rtl="0" eaLnBrk="0" fontAlgn="base" hangingPunct="0">
        <a:spcBef>
          <a:spcPct val="0"/>
        </a:spcBef>
        <a:spcAft>
          <a:spcPct val="0"/>
        </a:spcAft>
        <a:defRPr kumimoji="1" sz="3300">
          <a:solidFill>
            <a:schemeClr val="tx2"/>
          </a:solidFill>
          <a:latin typeface="+mj-lt"/>
          <a:ea typeface="+mj-ea"/>
          <a:cs typeface="+mj-cs"/>
        </a:defRPr>
      </a:lvl1pPr>
      <a:lvl2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2pPr>
      <a:lvl3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3pPr>
      <a:lvl4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4pPr>
      <a:lvl5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5pPr>
      <a:lvl6pPr marL="457200" algn="l" rtl="0" fontAlgn="base">
        <a:spcBef>
          <a:spcPct val="0"/>
        </a:spcBef>
        <a:spcAft>
          <a:spcPct val="0"/>
        </a:spcAft>
        <a:defRPr kumimoji="1" sz="3300">
          <a:solidFill>
            <a:schemeClr val="tx2"/>
          </a:solidFill>
          <a:latin typeface="Arial Black" pitchFamily="34" charset="0"/>
          <a:ea typeface="新細明體" pitchFamily="18" charset="-120"/>
        </a:defRPr>
      </a:lvl6pPr>
      <a:lvl7pPr marL="914400" algn="l" rtl="0" fontAlgn="base">
        <a:spcBef>
          <a:spcPct val="0"/>
        </a:spcBef>
        <a:spcAft>
          <a:spcPct val="0"/>
        </a:spcAft>
        <a:defRPr kumimoji="1" sz="3300">
          <a:solidFill>
            <a:schemeClr val="tx2"/>
          </a:solidFill>
          <a:latin typeface="Arial Black" pitchFamily="34" charset="0"/>
          <a:ea typeface="新細明體" pitchFamily="18" charset="-120"/>
        </a:defRPr>
      </a:lvl7pPr>
      <a:lvl8pPr marL="1371600" algn="l" rtl="0" fontAlgn="base">
        <a:spcBef>
          <a:spcPct val="0"/>
        </a:spcBef>
        <a:spcAft>
          <a:spcPct val="0"/>
        </a:spcAft>
        <a:defRPr kumimoji="1" sz="3300">
          <a:solidFill>
            <a:schemeClr val="tx2"/>
          </a:solidFill>
          <a:latin typeface="Arial Black" pitchFamily="34" charset="0"/>
          <a:ea typeface="新細明體" pitchFamily="18" charset="-120"/>
        </a:defRPr>
      </a:lvl8pPr>
      <a:lvl9pPr marL="1828800" algn="l" rtl="0" fontAlgn="base">
        <a:spcBef>
          <a:spcPct val="0"/>
        </a:spcBef>
        <a:spcAft>
          <a:spcPct val="0"/>
        </a:spcAft>
        <a:defRPr kumimoji="1" sz="3300">
          <a:solidFill>
            <a:schemeClr val="tx2"/>
          </a:solidFill>
          <a:latin typeface="Arial Black" pitchFamily="34" charset="0"/>
          <a:ea typeface="新細明體" pitchFamily="18" charset="-120"/>
        </a:defRPr>
      </a:lvl9pPr>
    </p:titleStyle>
    <p:body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2400">
          <a:solidFill>
            <a:schemeClr val="tx1"/>
          </a:solidFill>
          <a:latin typeface="Times New Roman" pitchFamily="18" charset="0"/>
          <a:ea typeface="+mn-ea"/>
          <a:cs typeface="Times New Roman" pitchFamily="18" charset="0"/>
        </a:defRPr>
      </a:lvl1pPr>
      <a:lvl2pPr marL="742950" indent="-285750" algn="l" rtl="0" eaLnBrk="0" fontAlgn="base" hangingPunct="0">
        <a:spcBef>
          <a:spcPct val="20000"/>
        </a:spcBef>
        <a:spcAft>
          <a:spcPct val="0"/>
        </a:spcAft>
        <a:buClr>
          <a:schemeClr val="accent1"/>
        </a:buClr>
        <a:buSzPct val="150000"/>
        <a:buChar char="•"/>
        <a:defRPr kumimoji="1" sz="20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18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16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14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03390" y="692226"/>
            <a:ext cx="8785225" cy="1944687"/>
          </a:xfrm>
        </p:spPr>
        <p:txBody>
          <a:bodyPr/>
          <a:lstStyle/>
          <a:p>
            <a:r>
              <a:rPr lang="en-US" altLang="zh-TW" sz="2800" i="0" dirty="0" smtClean="0">
                <a:latin typeface="Times New Roman" panose="02020603050405020304" pitchFamily="18" charset="0"/>
                <a:cs typeface="Times New Roman" panose="02020603050405020304" pitchFamily="18" charset="0"/>
              </a:rPr>
              <a:t>Packet Matching on FPGAs Using HMC Memory :Towards One Million Rules</a:t>
            </a:r>
            <a:endParaRPr lang="zh-TW" altLang="zh-TW" sz="2800" i="0" dirty="0">
              <a:latin typeface="Times New Roman" panose="02020603050405020304" pitchFamily="18" charset="0"/>
              <a:cs typeface="Times New Roman" panose="02020603050405020304" pitchFamily="18" charset="0"/>
            </a:endParaRPr>
          </a:p>
        </p:txBody>
      </p:sp>
      <p:sp>
        <p:nvSpPr>
          <p:cNvPr id="3075" name="Rectangle 3"/>
          <p:cNvSpPr>
            <a:spLocks noGrp="1" noChangeArrowheads="1"/>
          </p:cNvSpPr>
          <p:nvPr>
            <p:ph type="subTitle" idx="1"/>
          </p:nvPr>
        </p:nvSpPr>
        <p:spPr>
          <a:xfrm>
            <a:off x="2081568" y="3118982"/>
            <a:ext cx="8244765" cy="2430048"/>
          </a:xfrm>
        </p:spPr>
        <p:txBody>
          <a:bodyPr/>
          <a:lstStyle/>
          <a:p>
            <a:pPr algn="l" eaLnBrk="1" hangingPunct="1">
              <a:lnSpc>
                <a:spcPct val="90000"/>
              </a:lnSpc>
            </a:pPr>
            <a:r>
              <a:rPr lang="en-US" altLang="zh-TW" sz="2000" dirty="0"/>
              <a:t>Authors : </a:t>
            </a:r>
            <a:r>
              <a:rPr lang="en-US" altLang="zh-TW" sz="2000" dirty="0" smtClean="0"/>
              <a:t>Daniel </a:t>
            </a:r>
            <a:r>
              <a:rPr lang="en-US" altLang="zh-TW" sz="2000" dirty="0" err="1" smtClean="0"/>
              <a:t>Rozhko,Geoffrey</a:t>
            </a:r>
            <a:r>
              <a:rPr lang="en-US" altLang="zh-TW" sz="2000" dirty="0" smtClean="0"/>
              <a:t> </a:t>
            </a:r>
            <a:r>
              <a:rPr lang="en-US" altLang="zh-TW" sz="2000" dirty="0" err="1" smtClean="0"/>
              <a:t>Elliot,Daniel</a:t>
            </a:r>
            <a:r>
              <a:rPr lang="en-US" altLang="zh-TW" sz="2000" dirty="0" smtClean="0"/>
              <a:t> Ly-</a:t>
            </a:r>
            <a:r>
              <a:rPr lang="en-US" altLang="zh-TW" sz="2000" dirty="0" err="1" smtClean="0"/>
              <a:t>Ma,Paul</a:t>
            </a:r>
            <a:r>
              <a:rPr lang="en-US" altLang="zh-TW" sz="2000" dirty="0" smtClean="0"/>
              <a:t> </a:t>
            </a:r>
            <a:r>
              <a:rPr lang="en-US" altLang="zh-TW" sz="2000" dirty="0" err="1" smtClean="0"/>
              <a:t>Chow,Hans</a:t>
            </a:r>
            <a:r>
              <a:rPr lang="en-US" altLang="zh-TW" sz="2000" dirty="0" smtClean="0"/>
              <a:t>-Arno Jacobsen</a:t>
            </a:r>
          </a:p>
          <a:p>
            <a:pPr algn="l" eaLnBrk="1" hangingPunct="1">
              <a:lnSpc>
                <a:spcPct val="90000"/>
              </a:lnSpc>
            </a:pPr>
            <a:r>
              <a:rPr lang="en-US" altLang="zh-TW" sz="2000" dirty="0" smtClean="0"/>
              <a:t>University of </a:t>
            </a:r>
            <a:r>
              <a:rPr lang="en-US" altLang="zh-TW" sz="2000" dirty="0" err="1" smtClean="0"/>
              <a:t>Toronto,ON,Canada</a:t>
            </a:r>
            <a:endParaRPr lang="en-US" altLang="zh-TW" sz="2000" dirty="0"/>
          </a:p>
          <a:p>
            <a:pPr algn="l" eaLnBrk="1" hangingPunct="1">
              <a:lnSpc>
                <a:spcPct val="90000"/>
              </a:lnSpc>
            </a:pPr>
            <a:r>
              <a:rPr lang="en-US" altLang="zh-TW" sz="2000" dirty="0"/>
              <a:t>Presenter : Yi-Fang, </a:t>
            </a:r>
            <a:r>
              <a:rPr lang="en-US" altLang="zh-TW" sz="2000" dirty="0" smtClean="0"/>
              <a:t>Huang</a:t>
            </a:r>
            <a:endParaRPr lang="en-US" altLang="zh-TW" sz="2000" dirty="0"/>
          </a:p>
          <a:p>
            <a:pPr algn="l" eaLnBrk="1" hangingPunct="1">
              <a:lnSpc>
                <a:spcPct val="90000"/>
              </a:lnSpc>
            </a:pPr>
            <a:r>
              <a:rPr lang="en-US" altLang="zh-TW" sz="2000" dirty="0"/>
              <a:t>Conference </a:t>
            </a:r>
            <a:r>
              <a:rPr lang="en-US" altLang="zh-TW" sz="2000" dirty="0" smtClean="0"/>
              <a:t>:</a:t>
            </a:r>
            <a:r>
              <a:rPr lang="en-US" altLang="zh-TW" sz="2000" b="1" dirty="0"/>
              <a:t>  </a:t>
            </a:r>
            <a:r>
              <a:rPr lang="en-US" altLang="zh-TW" sz="2000" dirty="0"/>
              <a:t>25th Proceedings of the 2017 ACM/SIGDA International Symposium on Field-Programmable Gate Arrays</a:t>
            </a:r>
            <a:endParaRPr lang="en-US" altLang="zh-TW" sz="2000" u="sng" dirty="0"/>
          </a:p>
        </p:txBody>
      </p:sp>
      <p:sp>
        <p:nvSpPr>
          <p:cNvPr id="3076" name="Rectangle 4"/>
          <p:cNvSpPr>
            <a:spLocks noChangeArrowheads="1"/>
          </p:cNvSpPr>
          <p:nvPr/>
        </p:nvSpPr>
        <p:spPr bwMode="auto">
          <a:xfrm>
            <a:off x="2424114" y="1403350"/>
            <a:ext cx="7559675" cy="1295400"/>
          </a:xfrm>
          <a:prstGeom prst="rect">
            <a:avLst/>
          </a:prstGeom>
          <a:noFill/>
          <a:ln w="9525">
            <a:noFill/>
            <a:miter lim="800000"/>
            <a:headEnd/>
            <a:tailEnd/>
          </a:ln>
        </p:spPr>
        <p:txBody>
          <a:bodyPr anchor="b"/>
          <a:lstStyle/>
          <a:p>
            <a:pPr algn="ctr"/>
            <a:endParaRPr lang="zh-TW" altLang="en-US" sz="2800" b="1">
              <a:solidFill>
                <a:schemeClr val="tx2"/>
              </a:solidFill>
              <a:latin typeface="Arial Black" pitchFamily="34" charset="0"/>
              <a:ea typeface="標楷體" pitchFamily="65" charset="-120"/>
            </a:endParaRPr>
          </a:p>
        </p:txBody>
      </p:sp>
    </p:spTree>
    <p:extLst>
      <p:ext uri="{BB962C8B-B14F-4D97-AF65-F5344CB8AC3E}">
        <p14:creationId xmlns:p14="http://schemas.microsoft.com/office/powerpoint/2010/main" val="516620040"/>
      </p:ext>
    </p:extLst>
  </p:cSld>
  <p:clrMapOvr>
    <a:masterClrMapping/>
  </p:clrMapOvr>
  <p:transition advTm="23884"/>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smtClean="0">
                <a:latin typeface="Times New Roman" panose="02020603050405020304" pitchFamily="18" charset="0"/>
                <a:cs typeface="Times New Roman" panose="02020603050405020304" pitchFamily="18" charset="0"/>
              </a:rPr>
              <a:t>HMC Memory </a:t>
            </a:r>
            <a:r>
              <a:rPr lang="en-US" altLang="zh-TW" b="1" dirty="0" err="1" smtClean="0">
                <a:latin typeface="Times New Roman" panose="02020603050405020304" pitchFamily="18" charset="0"/>
                <a:cs typeface="Times New Roman" panose="02020603050405020304" pitchFamily="18" charset="0"/>
              </a:rPr>
              <a:t>Prefetcher</a:t>
            </a:r>
            <a:endParaRPr lang="zh-TW" altLang="en-US" b="1" dirty="0">
              <a:latin typeface="Times New Roman" panose="02020603050405020304" pitchFamily="18" charset="0"/>
              <a:cs typeface="Times New Roman" panose="02020603050405020304" pitchFamily="18" charset="0"/>
            </a:endParaRPr>
          </a:p>
        </p:txBody>
      </p:sp>
      <p:sp>
        <p:nvSpPr>
          <p:cNvPr id="5124" name="頁尾版面配置區 3"/>
          <p:cNvSpPr>
            <a:spLocks noGrp="1"/>
          </p:cNvSpPr>
          <p:nvPr>
            <p:ph type="ftr" sz="quarter" idx="11"/>
          </p:nvPr>
        </p:nvSpPr>
        <p:spPr>
          <a:noFill/>
        </p:spPr>
        <p:txBody>
          <a:bodyPr/>
          <a:lstStyle/>
          <a:p>
            <a:r>
              <a:rPr lang="en-US" altLang="zh-TW" dirty="0">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10</a:t>
            </a:fld>
            <a:endParaRPr lang="en-US" altLang="zh-TW">
              <a:ea typeface="新細明體" charset="-120"/>
            </a:endParaRPr>
          </a:p>
        </p:txBody>
      </p:sp>
      <p:pic>
        <p:nvPicPr>
          <p:cNvPr id="3" name="圖片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36819" y="1279432"/>
            <a:ext cx="5113793" cy="4867463"/>
          </a:xfrm>
          <a:prstGeom prst="rect">
            <a:avLst/>
          </a:prstGeom>
        </p:spPr>
      </p:pic>
      <p:sp>
        <p:nvSpPr>
          <p:cNvPr id="8" name="Rectangle 3"/>
          <p:cNvSpPr txBox="1">
            <a:spLocks noChangeArrowheads="1"/>
          </p:cNvSpPr>
          <p:nvPr/>
        </p:nvSpPr>
        <p:spPr bwMode="auto">
          <a:xfrm>
            <a:off x="318169" y="1391491"/>
            <a:ext cx="6732336" cy="48244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2400">
                <a:solidFill>
                  <a:schemeClr val="tx1"/>
                </a:solidFill>
                <a:latin typeface="Times New Roman" pitchFamily="18" charset="0"/>
                <a:ea typeface="+mn-ea"/>
                <a:cs typeface="Times New Roman" pitchFamily="18" charset="0"/>
              </a:defRPr>
            </a:lvl1pPr>
            <a:lvl2pPr marL="742950" indent="-285750" algn="l" rtl="0" eaLnBrk="0" fontAlgn="base" hangingPunct="0">
              <a:spcBef>
                <a:spcPct val="20000"/>
              </a:spcBef>
              <a:spcAft>
                <a:spcPct val="0"/>
              </a:spcAft>
              <a:buClr>
                <a:schemeClr val="accent1"/>
              </a:buClr>
              <a:buSzPct val="150000"/>
              <a:buChar char="•"/>
              <a:defRPr kumimoji="1" sz="2000">
                <a:solidFill>
                  <a:schemeClr val="tx1"/>
                </a:solidFill>
                <a:latin typeface="Times New Roman" pitchFamily="18" charset="0"/>
                <a:ea typeface="+mn-ea"/>
                <a:cs typeface="Times New Roman" pitchFamily="18" charset="0"/>
              </a:defRPr>
            </a:lvl2pPr>
            <a:lvl3pPr marL="1143000" indent="-228600" algn="l" rtl="0" eaLnBrk="0" fontAlgn="base" hangingPunct="0">
              <a:spcBef>
                <a:spcPct val="20000"/>
              </a:spcBef>
              <a:spcAft>
                <a:spcPct val="0"/>
              </a:spcAft>
              <a:buClr>
                <a:schemeClr val="tx1"/>
              </a:buClr>
              <a:buSzPct val="150000"/>
              <a:buChar char="•"/>
              <a:defRPr kumimoji="1" sz="1800">
                <a:solidFill>
                  <a:schemeClr val="tx1"/>
                </a:solidFill>
                <a:latin typeface="Times New Roman" pitchFamily="18" charset="0"/>
                <a:ea typeface="+mn-ea"/>
                <a:cs typeface="Times New Roman" pitchFamily="18" charset="0"/>
              </a:defRPr>
            </a:lvl3pPr>
            <a:lvl4pPr marL="1600200" indent="-228600" algn="l" rtl="0" eaLnBrk="0" fontAlgn="base" hangingPunct="0">
              <a:spcBef>
                <a:spcPct val="20000"/>
              </a:spcBef>
              <a:spcAft>
                <a:spcPct val="0"/>
              </a:spcAft>
              <a:buClr>
                <a:schemeClr val="tx2"/>
              </a:buClr>
              <a:buSzPct val="150000"/>
              <a:buChar char="•"/>
              <a:defRPr kumimoji="1" sz="1600">
                <a:solidFill>
                  <a:schemeClr val="tx1"/>
                </a:solidFill>
                <a:latin typeface="Times New Roman" pitchFamily="18" charset="0"/>
                <a:ea typeface="+mn-ea"/>
                <a:cs typeface="Times New Roman" pitchFamily="18" charset="0"/>
              </a:defRPr>
            </a:lvl4pPr>
            <a:lvl5pPr marL="2057400" indent="-228600" algn="l" rtl="0" eaLnBrk="0" fontAlgn="base" hangingPunct="0">
              <a:spcBef>
                <a:spcPct val="20000"/>
              </a:spcBef>
              <a:spcAft>
                <a:spcPct val="0"/>
              </a:spcAft>
              <a:buClr>
                <a:schemeClr val="folHlink"/>
              </a:buClr>
              <a:buSzPct val="150000"/>
              <a:buChar char="•"/>
              <a:defRPr kumimoji="1" sz="1400">
                <a:solidFill>
                  <a:schemeClr val="tx1"/>
                </a:solidFill>
                <a:latin typeface="Times New Roman" pitchFamily="18" charset="0"/>
                <a:ea typeface="+mn-ea"/>
                <a:cs typeface="Times New Roman" pitchFamily="18" charset="0"/>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a:lstStyle>
          <a:p>
            <a:pPr eaLnBrk="1" hangingPunct="1"/>
            <a:r>
              <a:rPr lang="en-US" altLang="zh-TW" dirty="0"/>
              <a:t>the FPGA fabric has ten ports with which to access the HMC. The vendor-provided framework reserves one port for host access, leaving nine ports for use by the </a:t>
            </a:r>
            <a:r>
              <a:rPr lang="en-US" altLang="zh-TW" dirty="0" err="1"/>
              <a:t>prefetcher</a:t>
            </a:r>
            <a:r>
              <a:rPr lang="en-US" altLang="zh-TW" dirty="0"/>
              <a:t>. To simplify the request logic, the </a:t>
            </a:r>
            <a:r>
              <a:rPr lang="en-US" altLang="zh-TW" dirty="0" err="1"/>
              <a:t>prefetcher</a:t>
            </a:r>
            <a:r>
              <a:rPr lang="en-US" altLang="zh-TW" dirty="0"/>
              <a:t> distributes requests over eight of the nine ports</a:t>
            </a:r>
            <a:r>
              <a:rPr lang="en-US" altLang="zh-TW" dirty="0" smtClean="0"/>
              <a:t>.</a:t>
            </a:r>
          </a:p>
          <a:p>
            <a:pPr eaLnBrk="1" hangingPunct="1"/>
            <a:r>
              <a:rPr lang="en-US" altLang="zh-TW" dirty="0"/>
              <a:t>each of the eight HMC ports is connected to an individual prefetching unit. Each unit issues 128-byte (2-rule) requests from the HMC in a sequential order to minimize the response </a:t>
            </a:r>
            <a:r>
              <a:rPr lang="en-US" altLang="zh-TW" dirty="0" smtClean="0"/>
              <a:t>time.</a:t>
            </a:r>
          </a:p>
          <a:p>
            <a:pPr marL="0" indent="0" eaLnBrk="1" hangingPunct="1">
              <a:buNone/>
            </a:pPr>
            <a:r>
              <a:rPr lang="en-US" altLang="zh-TW" dirty="0" smtClean="0"/>
              <a:t>Note: (Bus </a:t>
            </a:r>
            <a:r>
              <a:rPr lang="en-US" altLang="zh-TW" dirty="0"/>
              <a:t>width = 8(HMC ports </a:t>
            </a:r>
            <a:r>
              <a:rPr lang="en-US" altLang="zh-TW" dirty="0" smtClean="0"/>
              <a:t>number</a:t>
            </a:r>
          </a:p>
          <a:p>
            <a:pPr marL="0" indent="0" eaLnBrk="1" hangingPunct="1">
              <a:buNone/>
            </a:pPr>
            <a:r>
              <a:rPr lang="en-US" altLang="zh-TW" dirty="0"/>
              <a:t> </a:t>
            </a:r>
            <a:r>
              <a:rPr lang="en-US" altLang="zh-TW" dirty="0" smtClean="0"/>
              <a:t>          )*128byte=1KB</a:t>
            </a:r>
            <a:r>
              <a:rPr lang="en-US" altLang="zh-TW" dirty="0"/>
              <a:t>)</a:t>
            </a:r>
          </a:p>
          <a:p>
            <a:pPr eaLnBrk="1" hangingPunct="1"/>
            <a:endParaRPr lang="en-US" altLang="zh-TW" dirty="0" smtClean="0"/>
          </a:p>
          <a:p>
            <a:pPr eaLnBrk="1" hangingPunct="1"/>
            <a:endParaRPr lang="en-US" altLang="zh-TW" b="1" kern="0" dirty="0"/>
          </a:p>
        </p:txBody>
      </p:sp>
    </p:spTree>
    <p:extLst>
      <p:ext uri="{BB962C8B-B14F-4D97-AF65-F5344CB8AC3E}">
        <p14:creationId xmlns:p14="http://schemas.microsoft.com/office/powerpoint/2010/main" val="1741620730"/>
      </p:ext>
    </p:extLst>
  </p:cSld>
  <p:clrMapOvr>
    <a:masterClrMapping/>
  </p:clrMapOvr>
  <p:transition advTm="26287"/>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smtClean="0">
                <a:latin typeface="Times New Roman" panose="02020603050405020304" pitchFamily="18" charset="0"/>
                <a:cs typeface="Times New Roman" panose="02020603050405020304" pitchFamily="18" charset="0"/>
              </a:rPr>
              <a:t>HMC Memory </a:t>
            </a:r>
            <a:r>
              <a:rPr lang="en-US" altLang="zh-TW" b="1" dirty="0" err="1" smtClean="0">
                <a:latin typeface="Times New Roman" panose="02020603050405020304" pitchFamily="18" charset="0"/>
                <a:cs typeface="Times New Roman" panose="02020603050405020304" pitchFamily="18" charset="0"/>
              </a:rPr>
              <a:t>Prefetcher</a:t>
            </a:r>
            <a:endParaRPr lang="zh-TW" altLang="en-US" b="1" dirty="0">
              <a:latin typeface="Times New Roman" panose="02020603050405020304" pitchFamily="18" charset="0"/>
              <a:cs typeface="Times New Roman" panose="02020603050405020304" pitchFamily="18" charset="0"/>
            </a:endParaRPr>
          </a:p>
        </p:txBody>
      </p:sp>
      <p:sp>
        <p:nvSpPr>
          <p:cNvPr id="5124" name="頁尾版面配置區 3"/>
          <p:cNvSpPr>
            <a:spLocks noGrp="1"/>
          </p:cNvSpPr>
          <p:nvPr>
            <p:ph type="ftr" sz="quarter" idx="11"/>
          </p:nvPr>
        </p:nvSpPr>
        <p:spPr>
          <a:noFill/>
        </p:spPr>
        <p:txBody>
          <a:bodyPr/>
          <a:lstStyle/>
          <a:p>
            <a:r>
              <a:rPr lang="en-US" altLang="zh-TW" dirty="0">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11</a:t>
            </a:fld>
            <a:endParaRPr lang="en-US" altLang="zh-TW">
              <a:ea typeface="新細明體" charset="-120"/>
            </a:endParaRPr>
          </a:p>
        </p:txBody>
      </p:sp>
      <p:pic>
        <p:nvPicPr>
          <p:cNvPr id="3" name="圖片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36819" y="1279432"/>
            <a:ext cx="5113793" cy="4867463"/>
          </a:xfrm>
          <a:prstGeom prst="rect">
            <a:avLst/>
          </a:prstGeom>
        </p:spPr>
      </p:pic>
      <p:sp>
        <p:nvSpPr>
          <p:cNvPr id="8" name="Rectangle 3"/>
          <p:cNvSpPr txBox="1">
            <a:spLocks noChangeArrowheads="1"/>
          </p:cNvSpPr>
          <p:nvPr/>
        </p:nvSpPr>
        <p:spPr bwMode="auto">
          <a:xfrm>
            <a:off x="318169" y="1391491"/>
            <a:ext cx="6732336" cy="48244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2400">
                <a:solidFill>
                  <a:schemeClr val="tx1"/>
                </a:solidFill>
                <a:latin typeface="Times New Roman" pitchFamily="18" charset="0"/>
                <a:ea typeface="+mn-ea"/>
                <a:cs typeface="Times New Roman" pitchFamily="18" charset="0"/>
              </a:defRPr>
            </a:lvl1pPr>
            <a:lvl2pPr marL="742950" indent="-285750" algn="l" rtl="0" eaLnBrk="0" fontAlgn="base" hangingPunct="0">
              <a:spcBef>
                <a:spcPct val="20000"/>
              </a:spcBef>
              <a:spcAft>
                <a:spcPct val="0"/>
              </a:spcAft>
              <a:buClr>
                <a:schemeClr val="accent1"/>
              </a:buClr>
              <a:buSzPct val="150000"/>
              <a:buChar char="•"/>
              <a:defRPr kumimoji="1" sz="2000">
                <a:solidFill>
                  <a:schemeClr val="tx1"/>
                </a:solidFill>
                <a:latin typeface="Times New Roman" pitchFamily="18" charset="0"/>
                <a:ea typeface="+mn-ea"/>
                <a:cs typeface="Times New Roman" pitchFamily="18" charset="0"/>
              </a:defRPr>
            </a:lvl2pPr>
            <a:lvl3pPr marL="1143000" indent="-228600" algn="l" rtl="0" eaLnBrk="0" fontAlgn="base" hangingPunct="0">
              <a:spcBef>
                <a:spcPct val="20000"/>
              </a:spcBef>
              <a:spcAft>
                <a:spcPct val="0"/>
              </a:spcAft>
              <a:buClr>
                <a:schemeClr val="tx1"/>
              </a:buClr>
              <a:buSzPct val="150000"/>
              <a:buChar char="•"/>
              <a:defRPr kumimoji="1" sz="1800">
                <a:solidFill>
                  <a:schemeClr val="tx1"/>
                </a:solidFill>
                <a:latin typeface="Times New Roman" pitchFamily="18" charset="0"/>
                <a:ea typeface="+mn-ea"/>
                <a:cs typeface="Times New Roman" pitchFamily="18" charset="0"/>
              </a:defRPr>
            </a:lvl3pPr>
            <a:lvl4pPr marL="1600200" indent="-228600" algn="l" rtl="0" eaLnBrk="0" fontAlgn="base" hangingPunct="0">
              <a:spcBef>
                <a:spcPct val="20000"/>
              </a:spcBef>
              <a:spcAft>
                <a:spcPct val="0"/>
              </a:spcAft>
              <a:buClr>
                <a:schemeClr val="tx2"/>
              </a:buClr>
              <a:buSzPct val="150000"/>
              <a:buChar char="•"/>
              <a:defRPr kumimoji="1" sz="1600">
                <a:solidFill>
                  <a:schemeClr val="tx1"/>
                </a:solidFill>
                <a:latin typeface="Times New Roman" pitchFamily="18" charset="0"/>
                <a:ea typeface="+mn-ea"/>
                <a:cs typeface="Times New Roman" pitchFamily="18" charset="0"/>
              </a:defRPr>
            </a:lvl4pPr>
            <a:lvl5pPr marL="2057400" indent="-228600" algn="l" rtl="0" eaLnBrk="0" fontAlgn="base" hangingPunct="0">
              <a:spcBef>
                <a:spcPct val="20000"/>
              </a:spcBef>
              <a:spcAft>
                <a:spcPct val="0"/>
              </a:spcAft>
              <a:buClr>
                <a:schemeClr val="folHlink"/>
              </a:buClr>
              <a:buSzPct val="150000"/>
              <a:buChar char="•"/>
              <a:defRPr kumimoji="1" sz="1400">
                <a:solidFill>
                  <a:schemeClr val="tx1"/>
                </a:solidFill>
                <a:latin typeface="Times New Roman" pitchFamily="18" charset="0"/>
                <a:ea typeface="+mn-ea"/>
                <a:cs typeface="Times New Roman" pitchFamily="18" charset="0"/>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a:lstStyle>
          <a:p>
            <a:pPr eaLnBrk="1" hangingPunct="1"/>
            <a:r>
              <a:rPr lang="en-US" altLang="zh-TW" dirty="0"/>
              <a:t>Each response is returned in eight 16-byte segments, which are collected and split into the two rules. Each unit feeds these rules into an arbiter multiplexer, which coalesces the eight streams into one. Once all the rules have been retrieved (based on the value of the global </a:t>
            </a:r>
            <a:r>
              <a:rPr lang="en-US" altLang="zh-TW" dirty="0" err="1"/>
              <a:t>RuleCount</a:t>
            </a:r>
            <a:r>
              <a:rPr lang="en-US" altLang="zh-TW" dirty="0"/>
              <a:t> register at the start of a cycle), the </a:t>
            </a:r>
            <a:r>
              <a:rPr lang="en-US" altLang="zh-TW" dirty="0" err="1"/>
              <a:t>prefetcher</a:t>
            </a:r>
            <a:r>
              <a:rPr lang="en-US" altLang="zh-TW" dirty="0"/>
              <a:t> then issues requests for up to 1/4 of the rules prior to the start of another match </a:t>
            </a:r>
            <a:r>
              <a:rPr lang="en-US" altLang="zh-TW" dirty="0" smtClean="0"/>
              <a:t>cycle.</a:t>
            </a:r>
          </a:p>
          <a:p>
            <a:pPr eaLnBrk="1" hangingPunct="1"/>
            <a:r>
              <a:rPr lang="en-US" altLang="zh-TW" dirty="0"/>
              <a:t>This minimizes the downtime of the HMC link, but does limit alterations to the ruleset – namely, that the ruleset cannot shrink by more than 75% on a given matching cycle.</a:t>
            </a:r>
            <a:endParaRPr lang="en-US" altLang="zh-TW" b="1" kern="0" dirty="0"/>
          </a:p>
        </p:txBody>
      </p:sp>
    </p:spTree>
    <p:extLst>
      <p:ext uri="{BB962C8B-B14F-4D97-AF65-F5344CB8AC3E}">
        <p14:creationId xmlns:p14="http://schemas.microsoft.com/office/powerpoint/2010/main" val="2242071397"/>
      </p:ext>
    </p:extLst>
  </p:cSld>
  <p:clrMapOvr>
    <a:masterClrMapping/>
  </p:clrMapOvr>
  <p:transition advTm="26287"/>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smtClean="0">
                <a:latin typeface="Times New Roman" panose="02020603050405020304" pitchFamily="18" charset="0"/>
                <a:cs typeface="Times New Roman" panose="02020603050405020304" pitchFamily="18" charset="0"/>
              </a:rPr>
              <a:t>Packet Matching Engine</a:t>
            </a:r>
            <a:endParaRPr lang="zh-TW" altLang="en-US" b="1" dirty="0">
              <a:latin typeface="Times New Roman" panose="02020603050405020304" pitchFamily="18" charset="0"/>
              <a:cs typeface="Times New Roman" panose="02020603050405020304" pitchFamily="18" charset="0"/>
            </a:endParaRPr>
          </a:p>
        </p:txBody>
      </p:sp>
      <p:sp>
        <p:nvSpPr>
          <p:cNvPr id="5124" name="頁尾版面配置區 3"/>
          <p:cNvSpPr>
            <a:spLocks noGrp="1"/>
          </p:cNvSpPr>
          <p:nvPr>
            <p:ph type="ftr" sz="quarter" idx="11"/>
          </p:nvPr>
        </p:nvSpPr>
        <p:spPr>
          <a:noFill/>
        </p:spPr>
        <p:txBody>
          <a:bodyPr/>
          <a:lstStyle/>
          <a:p>
            <a:r>
              <a:rPr lang="en-US" altLang="zh-TW" dirty="0">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12</a:t>
            </a:fld>
            <a:endParaRPr lang="en-US" altLang="zh-TW">
              <a:ea typeface="新細明體" charset="-120"/>
            </a:endParaRPr>
          </a:p>
        </p:txBody>
      </p:sp>
      <p:pic>
        <p:nvPicPr>
          <p:cNvPr id="2" name="圖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13131" y="1587731"/>
            <a:ext cx="4861737" cy="5366522"/>
          </a:xfrm>
          <a:prstGeom prst="rect">
            <a:avLst/>
          </a:prstGeom>
        </p:spPr>
      </p:pic>
      <p:sp>
        <p:nvSpPr>
          <p:cNvPr id="4" name="矩形 3"/>
          <p:cNvSpPr/>
          <p:nvPr/>
        </p:nvSpPr>
        <p:spPr>
          <a:xfrm>
            <a:off x="517358" y="1539167"/>
            <a:ext cx="6123808" cy="4801314"/>
          </a:xfrm>
          <a:prstGeom prst="rect">
            <a:avLst/>
          </a:prstGeom>
        </p:spPr>
        <p:txBody>
          <a:bodyPr wrap="square">
            <a:spAutoFit/>
          </a:bodyPr>
          <a:lstStyle/>
          <a:p>
            <a:pPr marL="285750" indent="-285750">
              <a:buFont typeface="Arial" panose="020B0604020202020204" pitchFamily="34" charset="0"/>
              <a:buChar char="•"/>
            </a:pPr>
            <a:r>
              <a:rPr lang="en-US" altLang="zh-TW" dirty="0" smtClean="0"/>
              <a:t>The </a:t>
            </a:r>
            <a:r>
              <a:rPr lang="en-US" altLang="zh-TW" dirty="0"/>
              <a:t>packet matching engine compares the headers of incoming packets against a ruleset and outputs the action of the highest priority matching rule. </a:t>
            </a:r>
          </a:p>
          <a:p>
            <a:pPr marL="285750" indent="-285750">
              <a:buFont typeface="Arial" panose="020B0604020202020204" pitchFamily="34" charset="0"/>
              <a:buChar char="•"/>
            </a:pPr>
            <a:r>
              <a:rPr lang="en-US" altLang="zh-TW" dirty="0" smtClean="0"/>
              <a:t>Rules </a:t>
            </a:r>
            <a:r>
              <a:rPr lang="en-US" altLang="zh-TW" dirty="0"/>
              <a:t>and packet headers are streamed in from two FIFOs that are populated by the Packet Header Extractor and Memory </a:t>
            </a:r>
            <a:r>
              <a:rPr lang="en-US" altLang="zh-TW" dirty="0" err="1"/>
              <a:t>Prefetcher</a:t>
            </a:r>
            <a:r>
              <a:rPr lang="en-US" altLang="zh-TW" dirty="0"/>
              <a:t> circuits </a:t>
            </a:r>
            <a:r>
              <a:rPr lang="en-US" altLang="zh-TW" dirty="0" smtClean="0"/>
              <a:t>respectively.</a:t>
            </a:r>
          </a:p>
          <a:p>
            <a:pPr marL="285750" indent="-285750">
              <a:buFont typeface="Arial" panose="020B0604020202020204" pitchFamily="34" charset="0"/>
              <a:buChar char="•"/>
            </a:pPr>
            <a:r>
              <a:rPr lang="en-US" altLang="zh-TW" dirty="0" smtClean="0"/>
              <a:t> </a:t>
            </a:r>
            <a:r>
              <a:rPr lang="en-US" altLang="zh-TW" dirty="0"/>
              <a:t>The processing engine (PE</a:t>
            </a:r>
            <a:r>
              <a:rPr lang="en-US" altLang="zh-TW" dirty="0" smtClean="0"/>
              <a:t>)</a:t>
            </a:r>
            <a:r>
              <a:rPr lang="zh-TW" altLang="en-US" dirty="0" smtClean="0"/>
              <a:t> </a:t>
            </a:r>
            <a:r>
              <a:rPr lang="en-US" altLang="zh-TW" dirty="0" smtClean="0"/>
              <a:t> compares </a:t>
            </a:r>
            <a:r>
              <a:rPr lang="en-US" altLang="zh-TW" dirty="0"/>
              <a:t>all the fields in the packet with </a:t>
            </a:r>
            <a:r>
              <a:rPr lang="en-US" altLang="zh-TW" dirty="0" smtClean="0"/>
              <a:t>the</a:t>
            </a:r>
            <a:r>
              <a:rPr lang="zh-TW" altLang="en-US" dirty="0" smtClean="0"/>
              <a:t> </a:t>
            </a:r>
            <a:r>
              <a:rPr lang="en-US" altLang="zh-TW" dirty="0"/>
              <a:t>fields of each rule. The outputs of these comparisons are logically </a:t>
            </a:r>
            <a:r>
              <a:rPr lang="en-US" altLang="zh-TW" dirty="0" err="1"/>
              <a:t>ANDed</a:t>
            </a:r>
            <a:r>
              <a:rPr lang="en-US" altLang="zh-TW" dirty="0"/>
              <a:t> together to check if all fields of a particular rule have been matched. Exact match fields will output </a:t>
            </a:r>
            <a:r>
              <a:rPr lang="en-US" altLang="zh-TW" dirty="0" smtClean="0"/>
              <a:t>true(1) </a:t>
            </a:r>
            <a:r>
              <a:rPr lang="en-US" altLang="zh-TW" dirty="0"/>
              <a:t>if the mask bit is </a:t>
            </a:r>
            <a:r>
              <a:rPr lang="en-US" altLang="zh-TW" dirty="0" smtClean="0"/>
              <a:t>low(0). </a:t>
            </a:r>
          </a:p>
          <a:p>
            <a:pPr marL="285750" indent="-285750">
              <a:buFont typeface="Arial" panose="020B0604020202020204" pitchFamily="34" charset="0"/>
              <a:buChar char="•"/>
            </a:pPr>
            <a:r>
              <a:rPr lang="en-US" altLang="zh-TW" dirty="0" smtClean="0"/>
              <a:t>Internal </a:t>
            </a:r>
            <a:r>
              <a:rPr lang="en-US" altLang="zh-TW" dirty="0"/>
              <a:t>registers keep track of the highest priority rule and its corresponding action. Each new matching rule’s priority is compared against the current highest priority and if the priority of the new rule is higher, these registers will take on the values of the new rule.</a:t>
            </a:r>
            <a:endParaRPr lang="zh-TW" altLang="en-US" dirty="0"/>
          </a:p>
        </p:txBody>
      </p:sp>
    </p:spTree>
    <p:extLst>
      <p:ext uri="{BB962C8B-B14F-4D97-AF65-F5344CB8AC3E}">
        <p14:creationId xmlns:p14="http://schemas.microsoft.com/office/powerpoint/2010/main" val="1895884440"/>
      </p:ext>
    </p:extLst>
  </p:cSld>
  <p:clrMapOvr>
    <a:masterClrMapping/>
  </p:clrMapOvr>
  <p:transition advTm="26287"/>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smtClean="0">
                <a:latin typeface="Times New Roman" panose="02020603050405020304" pitchFamily="18" charset="0"/>
                <a:cs typeface="Times New Roman" panose="02020603050405020304" pitchFamily="18" charset="0"/>
              </a:rPr>
              <a:t>Systolic matching engine Architecture</a:t>
            </a:r>
            <a:endParaRPr lang="zh-TW" altLang="en-US" b="1" dirty="0">
              <a:latin typeface="Times New Roman" panose="02020603050405020304" pitchFamily="18" charset="0"/>
              <a:cs typeface="Times New Roman" panose="02020603050405020304" pitchFamily="18" charset="0"/>
            </a:endParaRPr>
          </a:p>
        </p:txBody>
      </p:sp>
      <p:sp>
        <p:nvSpPr>
          <p:cNvPr id="5123" name="內容版面配置區 2"/>
          <p:cNvSpPr>
            <a:spLocks noGrp="1"/>
          </p:cNvSpPr>
          <p:nvPr>
            <p:ph idx="1"/>
          </p:nvPr>
        </p:nvSpPr>
        <p:spPr>
          <a:xfrm>
            <a:off x="805145" y="1435895"/>
            <a:ext cx="10683310" cy="4530725"/>
          </a:xfrm>
        </p:spPr>
        <p:txBody>
          <a:bodyPr/>
          <a:lstStyle/>
          <a:p>
            <a:pPr marL="0" indent="0">
              <a:buNone/>
            </a:pPr>
            <a:endParaRPr lang="en-US" altLang="zh-TW" sz="2800" b="1" dirty="0"/>
          </a:p>
          <a:p>
            <a:pPr>
              <a:buFont typeface="Arial" panose="020B0604020202020204" pitchFamily="34" charset="0"/>
              <a:buChar char="•"/>
            </a:pPr>
            <a:endParaRPr lang="en-US" altLang="zh-TW" sz="6600" b="1" dirty="0"/>
          </a:p>
        </p:txBody>
      </p:sp>
      <p:sp>
        <p:nvSpPr>
          <p:cNvPr id="5124" name="頁尾版面配置區 3"/>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13</a:t>
            </a:fld>
            <a:endParaRPr lang="en-US" altLang="zh-TW">
              <a:ea typeface="新細明體" charset="-120"/>
            </a:endParaRPr>
          </a:p>
        </p:txBody>
      </p:sp>
      <p:pic>
        <p:nvPicPr>
          <p:cNvPr id="2" name="圖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5989" y="1435895"/>
            <a:ext cx="4442627" cy="3983368"/>
          </a:xfrm>
          <a:prstGeom prst="rect">
            <a:avLst/>
          </a:prstGeom>
        </p:spPr>
      </p:pic>
      <p:sp>
        <p:nvSpPr>
          <p:cNvPr id="3" name="矩形 2"/>
          <p:cNvSpPr/>
          <p:nvPr/>
        </p:nvSpPr>
        <p:spPr>
          <a:xfrm>
            <a:off x="341322" y="1435894"/>
            <a:ext cx="6997941" cy="4524315"/>
          </a:xfrm>
          <a:prstGeom prst="rect">
            <a:avLst/>
          </a:prstGeom>
        </p:spPr>
        <p:txBody>
          <a:bodyPr wrap="square">
            <a:spAutoFit/>
          </a:bodyPr>
          <a:lstStyle/>
          <a:p>
            <a:pPr marL="285750" indent="-285750">
              <a:buFont typeface="Arial" panose="020B0604020202020204" pitchFamily="34" charset="0"/>
              <a:buChar char="•"/>
            </a:pPr>
            <a:r>
              <a:rPr lang="en-US" altLang="zh-TW" dirty="0" smtClean="0"/>
              <a:t>Since </a:t>
            </a:r>
            <a:r>
              <a:rPr lang="en-US" altLang="zh-TW" dirty="0"/>
              <a:t>rules are read in sequentially, having more PEs will allow for more packets to be processed in parallel, thus increasing the throughput. However, we discovered that this architecture did not scale well with the number of PEs as it was difficult to meet timing for more than 100 PEs. This was due to the increasingly large </a:t>
            </a:r>
            <a:r>
              <a:rPr lang="en-US" altLang="zh-TW" dirty="0" err="1"/>
              <a:t>fanout</a:t>
            </a:r>
            <a:r>
              <a:rPr lang="en-US" altLang="zh-TW" dirty="0"/>
              <a:t> of the Rule Stream data signal and the deepening of the LUT levels required for the multiplexer and </a:t>
            </a:r>
            <a:r>
              <a:rPr lang="en-US" altLang="zh-TW" dirty="0" err="1"/>
              <a:t>demultiplexer</a:t>
            </a:r>
            <a:r>
              <a:rPr lang="en-US" altLang="zh-TW" dirty="0"/>
              <a:t> logic as the number of PEs increased</a:t>
            </a:r>
            <a:r>
              <a:rPr lang="en-US" altLang="zh-TW" dirty="0" smtClean="0"/>
              <a:t>.</a:t>
            </a:r>
          </a:p>
          <a:p>
            <a:endParaRPr lang="en-US" altLang="zh-TW" dirty="0"/>
          </a:p>
          <a:p>
            <a:pPr marL="285750" indent="-285750">
              <a:buFont typeface="Arial" panose="020B0604020202020204" pitchFamily="34" charset="0"/>
              <a:buChar char="•"/>
            </a:pPr>
            <a:r>
              <a:rPr lang="en-US" altLang="zh-TW" dirty="0" smtClean="0"/>
              <a:t>Our </a:t>
            </a:r>
            <a:r>
              <a:rPr lang="en-US" altLang="zh-TW" dirty="0"/>
              <a:t>second architecture, </a:t>
            </a:r>
            <a:r>
              <a:rPr lang="en-US" altLang="zh-TW" dirty="0" smtClean="0"/>
              <a:t>tries </a:t>
            </a:r>
            <a:r>
              <a:rPr lang="en-US" altLang="zh-TW" dirty="0"/>
              <a:t>to overcome these shortcomings</a:t>
            </a:r>
            <a:r>
              <a:rPr lang="en-US" altLang="zh-TW" dirty="0" smtClean="0"/>
              <a:t>.</a:t>
            </a:r>
          </a:p>
          <a:p>
            <a:endParaRPr lang="en-US" altLang="zh-TW" dirty="0" smtClean="0"/>
          </a:p>
          <a:p>
            <a:pPr marL="285750" indent="-285750">
              <a:buFont typeface="Arial" panose="020B0604020202020204" pitchFamily="34" charset="0"/>
              <a:buChar char="•"/>
            </a:pPr>
            <a:r>
              <a:rPr lang="en-US" altLang="zh-TW" dirty="0" smtClean="0"/>
              <a:t> </a:t>
            </a:r>
            <a:r>
              <a:rPr lang="en-US" altLang="zh-TW" dirty="0"/>
              <a:t>First, the PEs are placed in a systolic array architecture to reduce the </a:t>
            </a:r>
            <a:r>
              <a:rPr lang="en-US" altLang="zh-TW" dirty="0" err="1"/>
              <a:t>fanout</a:t>
            </a:r>
            <a:r>
              <a:rPr lang="en-US" altLang="zh-TW" dirty="0"/>
              <a:t> of the Rule Stream data signal and remove the need for the large multiplexer and </a:t>
            </a:r>
            <a:r>
              <a:rPr lang="en-US" altLang="zh-TW" dirty="0" err="1"/>
              <a:t>demultiplexer</a:t>
            </a:r>
            <a:r>
              <a:rPr lang="en-US" altLang="zh-TW" dirty="0"/>
              <a:t>. Packet headers in the FIFO are sequentially shifted through the array until either the FIFO is empty or the array is full. </a:t>
            </a:r>
            <a:endParaRPr lang="zh-TW" altLang="en-US" dirty="0"/>
          </a:p>
        </p:txBody>
      </p:sp>
    </p:spTree>
    <p:extLst>
      <p:ext uri="{BB962C8B-B14F-4D97-AF65-F5344CB8AC3E}">
        <p14:creationId xmlns:p14="http://schemas.microsoft.com/office/powerpoint/2010/main" val="3348600410"/>
      </p:ext>
    </p:extLst>
  </p:cSld>
  <p:clrMapOvr>
    <a:masterClrMapping/>
  </p:clrMapOvr>
  <p:transition advTm="26287"/>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smtClean="0">
                <a:latin typeface="Times New Roman" panose="02020603050405020304" pitchFamily="18" charset="0"/>
                <a:cs typeface="Times New Roman" panose="02020603050405020304" pitchFamily="18" charset="0"/>
              </a:rPr>
              <a:t>Systolic matching engine Architecture</a:t>
            </a:r>
            <a:endParaRPr lang="zh-TW" altLang="en-US" b="1" dirty="0">
              <a:latin typeface="Times New Roman" panose="02020603050405020304" pitchFamily="18" charset="0"/>
              <a:cs typeface="Times New Roman" panose="02020603050405020304" pitchFamily="18" charset="0"/>
            </a:endParaRPr>
          </a:p>
        </p:txBody>
      </p:sp>
      <p:sp>
        <p:nvSpPr>
          <p:cNvPr id="5123" name="內容版面配置區 2"/>
          <p:cNvSpPr>
            <a:spLocks noGrp="1"/>
          </p:cNvSpPr>
          <p:nvPr>
            <p:ph idx="1"/>
          </p:nvPr>
        </p:nvSpPr>
        <p:spPr>
          <a:xfrm>
            <a:off x="805145" y="1435895"/>
            <a:ext cx="10683310" cy="4530725"/>
          </a:xfrm>
        </p:spPr>
        <p:txBody>
          <a:bodyPr/>
          <a:lstStyle/>
          <a:p>
            <a:pPr marL="0" indent="0">
              <a:buNone/>
            </a:pPr>
            <a:endParaRPr lang="en-US" altLang="zh-TW" sz="2800" b="1" dirty="0"/>
          </a:p>
          <a:p>
            <a:pPr>
              <a:buFont typeface="Arial" panose="020B0604020202020204" pitchFamily="34" charset="0"/>
              <a:buChar char="•"/>
            </a:pPr>
            <a:endParaRPr lang="en-US" altLang="zh-TW" sz="6600" b="1" dirty="0"/>
          </a:p>
        </p:txBody>
      </p:sp>
      <p:sp>
        <p:nvSpPr>
          <p:cNvPr id="5124" name="頁尾版面配置區 3"/>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14</a:t>
            </a:fld>
            <a:endParaRPr lang="en-US" altLang="zh-TW">
              <a:ea typeface="新細明體" charset="-120"/>
            </a:endParaRPr>
          </a:p>
        </p:txBody>
      </p:sp>
      <p:pic>
        <p:nvPicPr>
          <p:cNvPr id="2" name="圖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5989" y="1435895"/>
            <a:ext cx="4442627" cy="3983368"/>
          </a:xfrm>
          <a:prstGeom prst="rect">
            <a:avLst/>
          </a:prstGeom>
        </p:spPr>
      </p:pic>
      <p:sp>
        <p:nvSpPr>
          <p:cNvPr id="4" name="矩形 3"/>
          <p:cNvSpPr/>
          <p:nvPr/>
        </p:nvSpPr>
        <p:spPr>
          <a:xfrm>
            <a:off x="654054" y="1587072"/>
            <a:ext cx="6391774" cy="2862322"/>
          </a:xfrm>
          <a:prstGeom prst="rect">
            <a:avLst/>
          </a:prstGeom>
        </p:spPr>
        <p:txBody>
          <a:bodyPr wrap="square">
            <a:spAutoFit/>
          </a:bodyPr>
          <a:lstStyle/>
          <a:p>
            <a:pPr marL="285750" indent="-285750">
              <a:buFont typeface="Arial" panose="020B0604020202020204" pitchFamily="34" charset="0"/>
              <a:buChar char="•"/>
            </a:pPr>
            <a:r>
              <a:rPr lang="en-US" altLang="zh-TW" dirty="0"/>
              <a:t>The PEs load the header into their internal registers and rules are then sequentially shifted through the array for each PE to compare against its header. </a:t>
            </a:r>
            <a:endParaRPr lang="en-US" altLang="zh-TW" dirty="0" smtClean="0"/>
          </a:p>
          <a:p>
            <a:pPr marL="285750" indent="-285750">
              <a:buFont typeface="Arial" panose="020B0604020202020204" pitchFamily="34" charset="0"/>
              <a:buChar char="•"/>
            </a:pPr>
            <a:endParaRPr lang="en-US" altLang="zh-TW" dirty="0"/>
          </a:p>
          <a:p>
            <a:pPr marL="285750" indent="-285750">
              <a:buFont typeface="Arial" panose="020B0604020202020204" pitchFamily="34" charset="0"/>
              <a:buChar char="•"/>
            </a:pPr>
            <a:r>
              <a:rPr lang="en-US" altLang="zh-TW" dirty="0" smtClean="0"/>
              <a:t>Once </a:t>
            </a:r>
            <a:r>
              <a:rPr lang="en-US" altLang="zh-TW" dirty="0"/>
              <a:t>all the rules have been shifted through, the output of the PEs are loaded into a parallel shift register and then shifted into the output FIFO</a:t>
            </a:r>
            <a:r>
              <a:rPr lang="en-US" altLang="zh-TW" dirty="0" smtClean="0"/>
              <a:t>.</a:t>
            </a:r>
          </a:p>
          <a:p>
            <a:pPr marL="285750" indent="-285750">
              <a:buFont typeface="Arial" panose="020B0604020202020204" pitchFamily="34" charset="0"/>
              <a:buChar char="•"/>
            </a:pPr>
            <a:endParaRPr lang="en-US" altLang="zh-TW" dirty="0"/>
          </a:p>
          <a:p>
            <a:pPr marL="285750" indent="-285750">
              <a:buFont typeface="Arial" panose="020B0604020202020204" pitchFamily="34" charset="0"/>
              <a:buChar char="•"/>
            </a:pPr>
            <a:r>
              <a:rPr lang="en-US" altLang="zh-TW" dirty="0" smtClean="0"/>
              <a:t>These </a:t>
            </a:r>
            <a:r>
              <a:rPr lang="en-US" altLang="zh-TW" dirty="0"/>
              <a:t>optimizations allowed us to pack 60% more PEs (160 in total) into the matching engine.</a:t>
            </a:r>
            <a:endParaRPr lang="zh-TW" altLang="en-US" dirty="0"/>
          </a:p>
        </p:txBody>
      </p:sp>
    </p:spTree>
    <p:extLst>
      <p:ext uri="{BB962C8B-B14F-4D97-AF65-F5344CB8AC3E}">
        <p14:creationId xmlns:p14="http://schemas.microsoft.com/office/powerpoint/2010/main" val="2213985976"/>
      </p:ext>
    </p:extLst>
  </p:cSld>
  <p:clrMapOvr>
    <a:masterClrMapping/>
  </p:clrMapOvr>
  <p:transition advTm="26287"/>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zh-TW" b="1" dirty="0">
                <a:latin typeface="Times New Roman" panose="02020603050405020304" pitchFamily="18" charset="0"/>
                <a:cs typeface="Times New Roman" panose="02020603050405020304" pitchFamily="18" charset="0"/>
              </a:rPr>
              <a:t>Outline</a:t>
            </a:r>
          </a:p>
        </p:txBody>
      </p:sp>
      <p:sp>
        <p:nvSpPr>
          <p:cNvPr id="4099" name="Rectangle 3"/>
          <p:cNvSpPr>
            <a:spLocks noGrp="1" noChangeArrowheads="1"/>
          </p:cNvSpPr>
          <p:nvPr>
            <p:ph type="body" idx="1"/>
          </p:nvPr>
        </p:nvSpPr>
        <p:spPr>
          <a:xfrm>
            <a:off x="1542443" y="2033587"/>
            <a:ext cx="7993063" cy="4824413"/>
          </a:xfrm>
        </p:spPr>
        <p:txBody>
          <a:bodyPr/>
          <a:lstStyle/>
          <a:p>
            <a:pPr eaLnBrk="1" hangingPunct="1"/>
            <a:r>
              <a:rPr lang="en-US" altLang="zh-TW" sz="2800" b="1" dirty="0"/>
              <a:t>Introduction</a:t>
            </a:r>
          </a:p>
          <a:p>
            <a:pPr eaLnBrk="1" hangingPunct="1"/>
            <a:r>
              <a:rPr lang="en-US" altLang="zh-TW" sz="2800" b="1" dirty="0"/>
              <a:t>Implementation</a:t>
            </a:r>
          </a:p>
          <a:p>
            <a:pPr eaLnBrk="1" hangingPunct="1"/>
            <a:r>
              <a:rPr lang="en-US" altLang="zh-TW" sz="2800" b="1" dirty="0">
                <a:solidFill>
                  <a:srgbClr val="FF0000"/>
                </a:solidFill>
              </a:rPr>
              <a:t>Evaluation</a:t>
            </a:r>
          </a:p>
        </p:txBody>
      </p:sp>
      <p:sp>
        <p:nvSpPr>
          <p:cNvPr id="4100" name="投影片編號版面配置區 5"/>
          <p:cNvSpPr>
            <a:spLocks noGrp="1"/>
          </p:cNvSpPr>
          <p:nvPr>
            <p:ph type="sldNum" sz="quarter" idx="12"/>
          </p:nvPr>
        </p:nvSpPr>
        <p:spPr>
          <a:noFill/>
        </p:spPr>
        <p:txBody>
          <a:bodyPr/>
          <a:lstStyle/>
          <a:p>
            <a:fld id="{F6E738D7-636D-4752-9528-6001F6DF99EB}" type="slidenum">
              <a:rPr lang="en-US" altLang="zh-TW" smtClean="0">
                <a:ea typeface="新細明體" charset="-120"/>
              </a:rPr>
              <a:pPr/>
              <a:t>15</a:t>
            </a:fld>
            <a:endParaRPr lang="en-US" altLang="zh-TW">
              <a:ea typeface="新細明體" charset="-120"/>
            </a:endParaRPr>
          </a:p>
        </p:txBody>
      </p:sp>
      <p:sp>
        <p:nvSpPr>
          <p:cNvPr id="4101" name="頁尾版面配置區 6"/>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Tree>
    <p:extLst>
      <p:ext uri="{BB962C8B-B14F-4D97-AF65-F5344CB8AC3E}">
        <p14:creationId xmlns:p14="http://schemas.microsoft.com/office/powerpoint/2010/main" val="3760114547"/>
      </p:ext>
    </p:extLst>
  </p:cSld>
  <p:clrMapOvr>
    <a:masterClrMapping/>
  </p:clrMapOvr>
  <p:transition advTm="4665"/>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smtClean="0">
                <a:latin typeface="Times New Roman" panose="02020603050405020304" pitchFamily="18" charset="0"/>
                <a:cs typeface="Times New Roman" panose="02020603050405020304" pitchFamily="18" charset="0"/>
              </a:rPr>
              <a:t>Packet Throughput &amp; Processing Latency</a:t>
            </a:r>
            <a:endParaRPr lang="zh-TW" altLang="en-US" b="1" dirty="0">
              <a:latin typeface="Times New Roman" panose="02020603050405020304" pitchFamily="18" charset="0"/>
              <a:cs typeface="Times New Roman" panose="02020603050405020304" pitchFamily="18" charset="0"/>
            </a:endParaRPr>
          </a:p>
        </p:txBody>
      </p:sp>
      <p:pic>
        <p:nvPicPr>
          <p:cNvPr id="2" name="內容版面配置區 1"/>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15087" y="1418470"/>
            <a:ext cx="11470727" cy="2082719"/>
          </a:xfrm>
        </p:spPr>
      </p:pic>
      <p:sp>
        <p:nvSpPr>
          <p:cNvPr id="5124" name="頁尾版面配置區 3"/>
          <p:cNvSpPr>
            <a:spLocks noGrp="1"/>
          </p:cNvSpPr>
          <p:nvPr>
            <p:ph type="ftr" sz="quarter" idx="11"/>
          </p:nvPr>
        </p:nvSpPr>
        <p:spPr>
          <a:noFill/>
        </p:spPr>
        <p:txBody>
          <a:bodyPr/>
          <a:lstStyle/>
          <a:p>
            <a:r>
              <a:rPr lang="en-US" altLang="zh-TW" dirty="0">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16</a:t>
            </a:fld>
            <a:endParaRPr lang="en-US" altLang="zh-TW">
              <a:ea typeface="新細明體" charset="-120"/>
            </a:endParaRPr>
          </a:p>
        </p:txBody>
      </p:sp>
      <p:pic>
        <p:nvPicPr>
          <p:cNvPr id="8" name="內容版面配置區 2"/>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835107" y="3626433"/>
            <a:ext cx="4617785" cy="3231567"/>
          </a:xfrm>
          <a:prstGeom prst="rect">
            <a:avLst/>
          </a:prstGeom>
          <a:noFill/>
          <a:ln w="9525">
            <a:noFill/>
            <a:miter lim="800000"/>
            <a:headEnd/>
            <a:tailEnd/>
          </a:ln>
        </p:spPr>
      </p:pic>
      <p:sp>
        <p:nvSpPr>
          <p:cNvPr id="9" name="矩形 8"/>
          <p:cNvSpPr/>
          <p:nvPr/>
        </p:nvSpPr>
        <p:spPr>
          <a:xfrm>
            <a:off x="215087" y="3534358"/>
            <a:ext cx="6391774" cy="2862322"/>
          </a:xfrm>
          <a:prstGeom prst="rect">
            <a:avLst/>
          </a:prstGeom>
        </p:spPr>
        <p:txBody>
          <a:bodyPr wrap="square">
            <a:spAutoFit/>
          </a:bodyPr>
          <a:lstStyle/>
          <a:p>
            <a:pPr marL="285750" indent="-285750">
              <a:buFont typeface="Arial" panose="020B0604020202020204" pitchFamily="34" charset="0"/>
              <a:buChar char="•"/>
            </a:pPr>
            <a:r>
              <a:rPr lang="en-US" altLang="zh-TW" dirty="0"/>
              <a:t>Two entries in the table correspond to our work: the system tested with 1504 rules (max rule count at 10 </a:t>
            </a:r>
            <a:r>
              <a:rPr lang="en-US" altLang="zh-TW" dirty="0" err="1"/>
              <a:t>Gbps</a:t>
            </a:r>
            <a:r>
              <a:rPr lang="en-US" altLang="zh-TW" dirty="0"/>
              <a:t>) and </a:t>
            </a:r>
            <a:r>
              <a:rPr lang="en-US" altLang="zh-TW" dirty="0" smtClean="0"/>
              <a:t>2^20= </a:t>
            </a:r>
            <a:r>
              <a:rPr lang="en-US" altLang="zh-TW" dirty="0"/>
              <a:t>1048576 rules, as the first and second entries respectively. We note that previous systems outperform our implementation at lower rule counts; this is expected, since these systems utilize only on-chip memory. Our off-chip memory solution is the only hardware system (to the best of our knowledge) that can support much larger rule counts, achieving a processing rate of 16.4 Mbps at 1M rules. </a:t>
            </a:r>
            <a:endParaRPr lang="zh-TW" altLang="en-US" dirty="0"/>
          </a:p>
        </p:txBody>
      </p:sp>
    </p:spTree>
    <p:extLst>
      <p:ext uri="{BB962C8B-B14F-4D97-AF65-F5344CB8AC3E}">
        <p14:creationId xmlns:p14="http://schemas.microsoft.com/office/powerpoint/2010/main" val="3685093887"/>
      </p:ext>
    </p:extLst>
  </p:cSld>
  <p:clrMapOvr>
    <a:masterClrMapping/>
  </p:clrMapOvr>
  <p:transition advTm="26287"/>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smtClean="0">
                <a:latin typeface="Times New Roman" panose="02020603050405020304" pitchFamily="18" charset="0"/>
                <a:cs typeface="Times New Roman" panose="02020603050405020304" pitchFamily="18" charset="0"/>
              </a:rPr>
              <a:t>Resource Utilization</a:t>
            </a:r>
            <a:endParaRPr lang="zh-TW" altLang="en-US" b="1" dirty="0">
              <a:latin typeface="Times New Roman" panose="02020603050405020304" pitchFamily="18" charset="0"/>
              <a:cs typeface="Times New Roman" panose="02020603050405020304" pitchFamily="18" charset="0"/>
            </a:endParaRPr>
          </a:p>
        </p:txBody>
      </p:sp>
      <p:sp>
        <p:nvSpPr>
          <p:cNvPr id="5124" name="頁尾版面配置區 3"/>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17</a:t>
            </a:fld>
            <a:endParaRPr lang="en-US" altLang="zh-TW">
              <a:ea typeface="新細明體" charset="-120"/>
            </a:endParaRPr>
          </a:p>
        </p:txBody>
      </p:sp>
      <p:pic>
        <p:nvPicPr>
          <p:cNvPr id="5" name="內容版面配置區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648978" y="2112806"/>
            <a:ext cx="6423057" cy="3200715"/>
          </a:xfrm>
        </p:spPr>
      </p:pic>
    </p:spTree>
    <p:extLst>
      <p:ext uri="{BB962C8B-B14F-4D97-AF65-F5344CB8AC3E}">
        <p14:creationId xmlns:p14="http://schemas.microsoft.com/office/powerpoint/2010/main" val="46413172"/>
      </p:ext>
    </p:extLst>
  </p:cSld>
  <p:clrMapOvr>
    <a:masterClrMapping/>
  </p:clrMapOvr>
  <p:transition advTm="26287"/>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zh-TW" b="1" dirty="0">
                <a:latin typeface="Times New Roman" panose="02020603050405020304" pitchFamily="18" charset="0"/>
                <a:cs typeface="Times New Roman" panose="02020603050405020304" pitchFamily="18" charset="0"/>
              </a:rPr>
              <a:t>Outline</a:t>
            </a:r>
          </a:p>
        </p:txBody>
      </p:sp>
      <p:sp>
        <p:nvSpPr>
          <p:cNvPr id="4099" name="Rectangle 3"/>
          <p:cNvSpPr>
            <a:spLocks noGrp="1" noChangeArrowheads="1"/>
          </p:cNvSpPr>
          <p:nvPr>
            <p:ph type="body" idx="1"/>
          </p:nvPr>
        </p:nvSpPr>
        <p:spPr>
          <a:xfrm>
            <a:off x="1542443" y="2033587"/>
            <a:ext cx="7993063" cy="4824413"/>
          </a:xfrm>
        </p:spPr>
        <p:txBody>
          <a:bodyPr/>
          <a:lstStyle/>
          <a:p>
            <a:pPr eaLnBrk="1" hangingPunct="1"/>
            <a:r>
              <a:rPr lang="en-US" altLang="zh-TW" sz="2800" b="1" dirty="0">
                <a:solidFill>
                  <a:srgbClr val="FF0000"/>
                </a:solidFill>
              </a:rPr>
              <a:t>Introduction</a:t>
            </a:r>
            <a:endParaRPr lang="en-US" altLang="zh-TW" sz="2800" b="1" dirty="0"/>
          </a:p>
          <a:p>
            <a:pPr eaLnBrk="1" hangingPunct="1"/>
            <a:r>
              <a:rPr lang="en-US" altLang="zh-TW" sz="2800" b="1" dirty="0"/>
              <a:t>Implementation</a:t>
            </a:r>
          </a:p>
          <a:p>
            <a:pPr eaLnBrk="1" hangingPunct="1"/>
            <a:r>
              <a:rPr lang="en-US" altLang="zh-TW" sz="2800" b="1" dirty="0"/>
              <a:t>Evaluation</a:t>
            </a:r>
          </a:p>
        </p:txBody>
      </p:sp>
      <p:sp>
        <p:nvSpPr>
          <p:cNvPr id="4100" name="投影片編號版面配置區 5"/>
          <p:cNvSpPr>
            <a:spLocks noGrp="1"/>
          </p:cNvSpPr>
          <p:nvPr>
            <p:ph type="sldNum" sz="quarter" idx="12"/>
          </p:nvPr>
        </p:nvSpPr>
        <p:spPr>
          <a:noFill/>
        </p:spPr>
        <p:txBody>
          <a:bodyPr/>
          <a:lstStyle/>
          <a:p>
            <a:fld id="{F6E738D7-636D-4752-9528-6001F6DF99EB}" type="slidenum">
              <a:rPr lang="en-US" altLang="zh-TW" smtClean="0">
                <a:ea typeface="新細明體" charset="-120"/>
              </a:rPr>
              <a:pPr/>
              <a:t>2</a:t>
            </a:fld>
            <a:endParaRPr lang="en-US" altLang="zh-TW">
              <a:ea typeface="新細明體" charset="-120"/>
            </a:endParaRPr>
          </a:p>
        </p:txBody>
      </p:sp>
      <p:sp>
        <p:nvSpPr>
          <p:cNvPr id="4101" name="頁尾版面配置區 6"/>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Tree>
    <p:extLst>
      <p:ext uri="{BB962C8B-B14F-4D97-AF65-F5344CB8AC3E}">
        <p14:creationId xmlns:p14="http://schemas.microsoft.com/office/powerpoint/2010/main" val="3917401887"/>
      </p:ext>
    </p:extLst>
  </p:cSld>
  <p:clrMapOvr>
    <a:masterClrMapping/>
  </p:clrMapOvr>
  <p:transition advTm="4665"/>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Introduction</a:t>
            </a:r>
            <a:endParaRPr lang="zh-TW" altLang="en-US" b="1" dirty="0">
              <a:latin typeface="Times New Roman" panose="02020603050405020304" pitchFamily="18" charset="0"/>
              <a:cs typeface="Times New Roman" panose="02020603050405020304" pitchFamily="18" charset="0"/>
            </a:endParaRPr>
          </a:p>
        </p:txBody>
      </p:sp>
      <p:sp>
        <p:nvSpPr>
          <p:cNvPr id="5123" name="內容版面配置區 2"/>
          <p:cNvSpPr>
            <a:spLocks noGrp="1"/>
          </p:cNvSpPr>
          <p:nvPr>
            <p:ph idx="1"/>
          </p:nvPr>
        </p:nvSpPr>
        <p:spPr>
          <a:xfrm>
            <a:off x="494082" y="1453019"/>
            <a:ext cx="10783518" cy="4855706"/>
          </a:xfrm>
        </p:spPr>
        <p:txBody>
          <a:bodyPr/>
          <a:lstStyle/>
          <a:p>
            <a:r>
              <a:rPr lang="en-US" altLang="zh-TW" dirty="0"/>
              <a:t>FPGAs – with their reconfigurable nature and high bandwidth interfaces – represent a logical choice for networking infrastructure. However, their limited memory restricts the amount of information that can be stored within the chip, and off-chip memories are typically too slow to meet the demands of high-speed networks. </a:t>
            </a:r>
            <a:endParaRPr lang="en-US" altLang="zh-TW" dirty="0"/>
          </a:p>
          <a:p>
            <a:r>
              <a:rPr lang="en-US" altLang="zh-TW" dirty="0"/>
              <a:t>Hybrid Memory Cube (HMC) based memories present one avenue to alleviate this bottleneck. At a high level, an HMC module consists of stacks of DRAM memory connected vertically by through silicon </a:t>
            </a:r>
            <a:r>
              <a:rPr lang="en-US" altLang="zh-TW" dirty="0" err="1"/>
              <a:t>vias</a:t>
            </a:r>
            <a:r>
              <a:rPr lang="en-US" altLang="zh-TW" dirty="0"/>
              <a:t> (TSVs) </a:t>
            </a:r>
            <a:r>
              <a:rPr lang="en-US" altLang="zh-TW" dirty="0" smtClean="0"/>
              <a:t>. </a:t>
            </a:r>
          </a:p>
        </p:txBody>
      </p:sp>
      <p:sp>
        <p:nvSpPr>
          <p:cNvPr id="5124" name="頁尾版面配置區 3"/>
          <p:cNvSpPr>
            <a:spLocks noGrp="1"/>
          </p:cNvSpPr>
          <p:nvPr>
            <p:ph type="ftr" sz="quarter" idx="11"/>
          </p:nvPr>
        </p:nvSpPr>
        <p:spPr>
          <a:noFill/>
        </p:spPr>
        <p:txBody>
          <a:bodyPr/>
          <a:lstStyle/>
          <a:p>
            <a:r>
              <a:rPr lang="en-US" altLang="zh-TW" dirty="0">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3</a:t>
            </a:fld>
            <a:endParaRPr lang="en-US" altLang="zh-TW">
              <a:ea typeface="新細明體" charset="-120"/>
            </a:endParaRPr>
          </a:p>
        </p:txBody>
      </p:sp>
    </p:spTree>
    <p:extLst>
      <p:ext uri="{BB962C8B-B14F-4D97-AF65-F5344CB8AC3E}">
        <p14:creationId xmlns:p14="http://schemas.microsoft.com/office/powerpoint/2010/main" val="1310583290"/>
      </p:ext>
    </p:extLst>
  </p:cSld>
  <p:clrMapOvr>
    <a:masterClrMapping/>
  </p:clrMapOvr>
  <p:transition advTm="26287"/>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smtClean="0">
                <a:latin typeface="Times New Roman" panose="02020603050405020304" pitchFamily="18" charset="0"/>
                <a:cs typeface="Times New Roman" panose="02020603050405020304" pitchFamily="18" charset="0"/>
              </a:rPr>
              <a:t>Complete system architecture</a:t>
            </a:r>
            <a:endParaRPr lang="zh-TW" altLang="en-US" b="1" dirty="0">
              <a:latin typeface="Times New Roman" panose="02020603050405020304" pitchFamily="18" charset="0"/>
              <a:cs typeface="Times New Roman" panose="02020603050405020304" pitchFamily="18" charset="0"/>
            </a:endParaRPr>
          </a:p>
        </p:txBody>
      </p:sp>
      <p:sp>
        <p:nvSpPr>
          <p:cNvPr id="5124" name="頁尾版面配置區 3"/>
          <p:cNvSpPr>
            <a:spLocks noGrp="1"/>
          </p:cNvSpPr>
          <p:nvPr>
            <p:ph type="ftr" sz="quarter" idx="11"/>
          </p:nvPr>
        </p:nvSpPr>
        <p:spPr>
          <a:noFill/>
        </p:spPr>
        <p:txBody>
          <a:bodyPr/>
          <a:lstStyle/>
          <a:p>
            <a:r>
              <a:rPr lang="en-US" altLang="zh-TW" dirty="0">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4</a:t>
            </a:fld>
            <a:endParaRPr lang="en-US" altLang="zh-TW">
              <a:ea typeface="新細明體" charset="-120"/>
            </a:endParaRPr>
          </a:p>
        </p:txBody>
      </p:sp>
      <p:pic>
        <p:nvPicPr>
          <p:cNvPr id="4" name="內容版面配置區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875833" y="1705933"/>
            <a:ext cx="6075886" cy="4260867"/>
          </a:xfrm>
        </p:spPr>
      </p:pic>
    </p:spTree>
    <p:extLst>
      <p:ext uri="{BB962C8B-B14F-4D97-AF65-F5344CB8AC3E}">
        <p14:creationId xmlns:p14="http://schemas.microsoft.com/office/powerpoint/2010/main" val="1294252525"/>
      </p:ext>
    </p:extLst>
  </p:cSld>
  <p:clrMapOvr>
    <a:masterClrMapping/>
  </p:clrMapOvr>
  <p:transition advTm="26287"/>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smtClean="0">
                <a:latin typeface="Times New Roman" panose="02020603050405020304" pitchFamily="18" charset="0"/>
                <a:cs typeface="Times New Roman" panose="02020603050405020304" pitchFamily="18" charset="0"/>
              </a:rPr>
              <a:t>HW and Development Framework</a:t>
            </a:r>
            <a:endParaRPr lang="zh-TW" altLang="en-US" b="1" dirty="0">
              <a:latin typeface="Times New Roman" panose="02020603050405020304" pitchFamily="18" charset="0"/>
              <a:cs typeface="Times New Roman" panose="02020603050405020304" pitchFamily="18" charset="0"/>
            </a:endParaRPr>
          </a:p>
        </p:txBody>
      </p:sp>
      <p:sp>
        <p:nvSpPr>
          <p:cNvPr id="5123" name="內容版面配置區 2"/>
          <p:cNvSpPr>
            <a:spLocks noGrp="1"/>
          </p:cNvSpPr>
          <p:nvPr>
            <p:ph idx="1"/>
          </p:nvPr>
        </p:nvSpPr>
        <p:spPr>
          <a:xfrm>
            <a:off x="385011" y="1287379"/>
            <a:ext cx="11103444" cy="4679241"/>
          </a:xfrm>
        </p:spPr>
        <p:txBody>
          <a:bodyPr/>
          <a:lstStyle/>
          <a:p>
            <a:r>
              <a:rPr lang="en-US" altLang="zh-TW" dirty="0"/>
              <a:t>The system was designed to use a Micron AC-510 FPGA accelerator card, which features 4GB of HMC connected over two 8-lane </a:t>
            </a:r>
            <a:r>
              <a:rPr lang="en-US" altLang="zh-TW" dirty="0" err="1"/>
              <a:t>SerDes</a:t>
            </a:r>
            <a:r>
              <a:rPr lang="en-US" altLang="zh-TW" dirty="0"/>
              <a:t> links to a Xilinx </a:t>
            </a:r>
            <a:r>
              <a:rPr lang="en-US" altLang="zh-TW" dirty="0" err="1"/>
              <a:t>Kintex</a:t>
            </a:r>
            <a:r>
              <a:rPr lang="en-US" altLang="zh-TW" dirty="0"/>
              <a:t> </a:t>
            </a:r>
            <a:r>
              <a:rPr lang="en-US" altLang="zh-TW" dirty="0" err="1"/>
              <a:t>Ultrascale</a:t>
            </a:r>
            <a:r>
              <a:rPr lang="en-US" altLang="zh-TW" dirty="0"/>
              <a:t> 060 FPGA </a:t>
            </a:r>
            <a:endParaRPr lang="en-US" altLang="zh-TW" dirty="0" smtClean="0"/>
          </a:p>
          <a:p>
            <a:r>
              <a:rPr lang="en-US" altLang="zh-TW" dirty="0" smtClean="0"/>
              <a:t>As </a:t>
            </a:r>
            <a:r>
              <a:rPr lang="en-US" altLang="zh-TW" dirty="0"/>
              <a:t>part of the infrastructure to support the AC-510 and HMC, Micron provides the Pico Framework </a:t>
            </a:r>
            <a:r>
              <a:rPr lang="en-US" altLang="zh-TW" dirty="0" smtClean="0"/>
              <a:t>, </a:t>
            </a:r>
            <a:r>
              <a:rPr lang="en-US" altLang="zh-TW" dirty="0"/>
              <a:t>a wrapper for the FPGA to include the </a:t>
            </a:r>
            <a:r>
              <a:rPr lang="en-US" altLang="zh-TW" dirty="0" err="1"/>
              <a:t>PCIe</a:t>
            </a:r>
            <a:r>
              <a:rPr lang="en-US" altLang="zh-TW" dirty="0"/>
              <a:t> and HMC links in hardware designs </a:t>
            </a:r>
            <a:r>
              <a:rPr lang="en-US" altLang="zh-TW" dirty="0" smtClean="0"/>
              <a:t>, as </a:t>
            </a:r>
            <a:r>
              <a:rPr lang="en-US" altLang="zh-TW" dirty="0"/>
              <a:t>well as software libraries and drivers for the host CPU. These libraries </a:t>
            </a:r>
            <a:r>
              <a:rPr lang="en-US" altLang="zh-TW" dirty="0" smtClean="0"/>
              <a:t>allow </a:t>
            </a:r>
            <a:r>
              <a:rPr lang="en-US" altLang="zh-TW" dirty="0"/>
              <a:t>for simple software development and a simple protocol for communicating between the host and the FPGA/HMC. </a:t>
            </a:r>
            <a:endParaRPr lang="en-US" altLang="zh-TW" dirty="0" smtClean="0"/>
          </a:p>
        </p:txBody>
      </p:sp>
      <p:sp>
        <p:nvSpPr>
          <p:cNvPr id="5124" name="頁尾版面配置區 3"/>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5</a:t>
            </a:fld>
            <a:endParaRPr lang="en-US" altLang="zh-TW">
              <a:ea typeface="新細明體" charset="-120"/>
            </a:endParaRPr>
          </a:p>
        </p:txBody>
      </p:sp>
    </p:spTree>
    <p:extLst>
      <p:ext uri="{BB962C8B-B14F-4D97-AF65-F5344CB8AC3E}">
        <p14:creationId xmlns:p14="http://schemas.microsoft.com/office/powerpoint/2010/main" val="2195638405"/>
      </p:ext>
    </p:extLst>
  </p:cSld>
  <p:clrMapOvr>
    <a:masterClrMapping/>
  </p:clrMapOvr>
  <p:transition advTm="26287"/>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smtClean="0">
                <a:latin typeface="Times New Roman" panose="02020603050405020304" pitchFamily="18" charset="0"/>
                <a:cs typeface="Times New Roman" panose="02020603050405020304" pitchFamily="18" charset="0"/>
              </a:rPr>
              <a:t>Test Packet Generator</a:t>
            </a:r>
            <a:endParaRPr lang="zh-TW" altLang="en-US" b="1" dirty="0">
              <a:latin typeface="Times New Roman" panose="02020603050405020304" pitchFamily="18" charset="0"/>
              <a:cs typeface="Times New Roman" panose="02020603050405020304" pitchFamily="18" charset="0"/>
            </a:endParaRPr>
          </a:p>
        </p:txBody>
      </p:sp>
      <p:sp>
        <p:nvSpPr>
          <p:cNvPr id="5123" name="內容版面配置區 2"/>
          <p:cNvSpPr>
            <a:spLocks noGrp="1"/>
          </p:cNvSpPr>
          <p:nvPr>
            <p:ph idx="1"/>
          </p:nvPr>
        </p:nvSpPr>
        <p:spPr>
          <a:xfrm>
            <a:off x="805145" y="1435895"/>
            <a:ext cx="11154244" cy="4530725"/>
          </a:xfrm>
        </p:spPr>
        <p:txBody>
          <a:bodyPr/>
          <a:lstStyle/>
          <a:p>
            <a:r>
              <a:rPr lang="en-US" altLang="zh-TW" dirty="0"/>
              <a:t>The Micron AC-510 Board was chosen for its HMC memory module, but it lacks the network interface that would allow our system to be tested in a real network deployment. </a:t>
            </a:r>
            <a:endParaRPr lang="en-US" altLang="zh-TW" dirty="0" smtClean="0"/>
          </a:p>
          <a:p>
            <a:r>
              <a:rPr lang="en-US" altLang="zh-TW" dirty="0" smtClean="0"/>
              <a:t>Instead</a:t>
            </a:r>
            <a:r>
              <a:rPr lang="en-US" altLang="zh-TW" dirty="0"/>
              <a:t>, our architecture was tested with a spoofed network interface: </a:t>
            </a:r>
            <a:r>
              <a:rPr lang="en-US" altLang="zh-TW" dirty="0" smtClean="0"/>
              <a:t>packets </a:t>
            </a:r>
            <a:r>
              <a:rPr lang="en-US" altLang="zh-TW" dirty="0"/>
              <a:t>were generated and results verified </a:t>
            </a:r>
            <a:r>
              <a:rPr lang="en-US" altLang="zh-TW" dirty="0" err="1"/>
              <a:t>onchip</a:t>
            </a:r>
            <a:r>
              <a:rPr lang="en-US" altLang="zh-TW" dirty="0"/>
              <a:t>. </a:t>
            </a:r>
            <a:endParaRPr lang="en-US" altLang="zh-TW" dirty="0" smtClean="0"/>
          </a:p>
          <a:p>
            <a:r>
              <a:rPr lang="en-US" altLang="zh-TW" dirty="0" smtClean="0"/>
              <a:t>The </a:t>
            </a:r>
            <a:r>
              <a:rPr lang="en-US" altLang="zh-TW" dirty="0"/>
              <a:t>Test Packet Generator creates and sends a continuous stream of packets at a line rate of up to 10 </a:t>
            </a:r>
            <a:r>
              <a:rPr lang="en-US" altLang="zh-TW" dirty="0" err="1"/>
              <a:t>Gbps</a:t>
            </a:r>
            <a:r>
              <a:rPr lang="en-US" altLang="zh-TW" dirty="0"/>
              <a:t>. Rather than generate random packets on-chip, this component holds a group of pre-generated packets in on-chip memory </a:t>
            </a:r>
            <a:r>
              <a:rPr lang="en-US" altLang="zh-TW" dirty="0" smtClean="0"/>
              <a:t>and </a:t>
            </a:r>
            <a:r>
              <a:rPr lang="en-US" altLang="zh-TW" dirty="0"/>
              <a:t>sends them in an infinite loop. The random packets themselves are generated in software and streamed to the test framework at initialization time through the Pico Framework. Note, since the random packets are generated in software, the expected match results can also be computed in software and sent to the system at initialization </a:t>
            </a:r>
            <a:r>
              <a:rPr lang="en-US" altLang="zh-TW" dirty="0" smtClean="0"/>
              <a:t>time</a:t>
            </a:r>
            <a:endParaRPr lang="en-US" altLang="zh-TW" dirty="0"/>
          </a:p>
        </p:txBody>
      </p:sp>
      <p:sp>
        <p:nvSpPr>
          <p:cNvPr id="5124" name="頁尾版面配置區 3"/>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6</a:t>
            </a:fld>
            <a:endParaRPr lang="en-US" altLang="zh-TW">
              <a:ea typeface="新細明體" charset="-120"/>
            </a:endParaRPr>
          </a:p>
        </p:txBody>
      </p:sp>
    </p:spTree>
    <p:extLst>
      <p:ext uri="{BB962C8B-B14F-4D97-AF65-F5344CB8AC3E}">
        <p14:creationId xmlns:p14="http://schemas.microsoft.com/office/powerpoint/2010/main" val="1830031070"/>
      </p:ext>
    </p:extLst>
  </p:cSld>
  <p:clrMapOvr>
    <a:masterClrMapping/>
  </p:clrMapOvr>
  <p:transition advTm="26287"/>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smtClean="0">
                <a:latin typeface="Times New Roman" panose="02020603050405020304" pitchFamily="18" charset="0"/>
                <a:cs typeface="Times New Roman" panose="02020603050405020304" pitchFamily="18" charset="0"/>
              </a:rPr>
              <a:t>Packet Header Extractor</a:t>
            </a:r>
            <a:endParaRPr lang="zh-TW" altLang="en-US" b="1" dirty="0">
              <a:latin typeface="Times New Roman" panose="02020603050405020304" pitchFamily="18" charset="0"/>
              <a:cs typeface="Times New Roman" panose="02020603050405020304" pitchFamily="18" charset="0"/>
            </a:endParaRPr>
          </a:p>
        </p:txBody>
      </p:sp>
      <p:sp>
        <p:nvSpPr>
          <p:cNvPr id="5123" name="內容版面配置區 2"/>
          <p:cNvSpPr>
            <a:spLocks noGrp="1"/>
          </p:cNvSpPr>
          <p:nvPr>
            <p:ph idx="1"/>
          </p:nvPr>
        </p:nvSpPr>
        <p:spPr>
          <a:xfrm>
            <a:off x="805145" y="1435895"/>
            <a:ext cx="11154244" cy="4530725"/>
          </a:xfrm>
        </p:spPr>
        <p:txBody>
          <a:bodyPr/>
          <a:lstStyle/>
          <a:p>
            <a:r>
              <a:rPr lang="en-US" altLang="zh-TW" dirty="0"/>
              <a:t>The Packet Header Extractor parses the Ethernet stream and separates the packet header bits into their corresponding fields </a:t>
            </a:r>
            <a:r>
              <a:rPr lang="en-US" altLang="zh-TW" dirty="0" smtClean="0"/>
              <a:t>, </a:t>
            </a:r>
            <a:r>
              <a:rPr lang="en-US" altLang="zh-TW" dirty="0"/>
              <a:t>to be processed by the Packet Matching Engine. </a:t>
            </a:r>
            <a:r>
              <a:rPr lang="en-US" altLang="zh-TW" dirty="0" smtClean="0"/>
              <a:t>Note</a:t>
            </a:r>
            <a:r>
              <a:rPr lang="en-US" altLang="zh-TW" dirty="0"/>
              <a:t>, this component also tags each packet with an ingress timestamp (from a global counter), for the calculation of packet latency</a:t>
            </a:r>
            <a:r>
              <a:rPr lang="en-US" altLang="zh-TW" dirty="0" smtClean="0"/>
              <a:t>.</a:t>
            </a:r>
          </a:p>
          <a:p>
            <a:r>
              <a:rPr lang="en-US" altLang="zh-TW" dirty="0" smtClean="0"/>
              <a:t>Openflow1.1.0 match fields</a:t>
            </a:r>
            <a:endParaRPr lang="en-US" altLang="zh-TW" dirty="0"/>
          </a:p>
        </p:txBody>
      </p:sp>
      <p:sp>
        <p:nvSpPr>
          <p:cNvPr id="5124" name="頁尾版面配置區 3"/>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7</a:t>
            </a:fld>
            <a:endParaRPr lang="en-US" altLang="zh-TW">
              <a:ea typeface="新細明體" charset="-120"/>
            </a:endParaRPr>
          </a:p>
        </p:txBody>
      </p:sp>
      <p:pic>
        <p:nvPicPr>
          <p:cNvPr id="2" name="圖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94253" y="2756547"/>
            <a:ext cx="3107814" cy="3756966"/>
          </a:xfrm>
          <a:prstGeom prst="rect">
            <a:avLst/>
          </a:prstGeom>
        </p:spPr>
      </p:pic>
    </p:spTree>
    <p:extLst>
      <p:ext uri="{BB962C8B-B14F-4D97-AF65-F5344CB8AC3E}">
        <p14:creationId xmlns:p14="http://schemas.microsoft.com/office/powerpoint/2010/main" val="2631298323"/>
      </p:ext>
    </p:extLst>
  </p:cSld>
  <p:clrMapOvr>
    <a:masterClrMapping/>
  </p:clrMapOvr>
  <p:transition advTm="26287"/>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Output Result Verifier</a:t>
            </a:r>
            <a:endParaRPr lang="zh-TW" altLang="en-US" dirty="0">
              <a:latin typeface="Times New Roman" panose="02020603050405020304" pitchFamily="18" charset="0"/>
              <a:cs typeface="Times New Roman" panose="02020603050405020304" pitchFamily="18" charset="0"/>
            </a:endParaRPr>
          </a:p>
        </p:txBody>
      </p:sp>
      <p:sp>
        <p:nvSpPr>
          <p:cNvPr id="5123" name="內容版面配置區 2"/>
          <p:cNvSpPr>
            <a:spLocks noGrp="1"/>
          </p:cNvSpPr>
          <p:nvPr>
            <p:ph idx="1"/>
          </p:nvPr>
        </p:nvSpPr>
        <p:spPr>
          <a:xfrm>
            <a:off x="805145" y="1435895"/>
            <a:ext cx="11154244" cy="4530725"/>
          </a:xfrm>
        </p:spPr>
        <p:txBody>
          <a:bodyPr/>
          <a:lstStyle/>
          <a:p>
            <a:r>
              <a:rPr lang="en-US" altLang="zh-TW" dirty="0" smtClean="0"/>
              <a:t>Finally</a:t>
            </a:r>
            <a:r>
              <a:rPr lang="en-US" altLang="zh-TW" dirty="0"/>
              <a:t>, the Output Result Verifier receives the match results from the Matching Engine and verifies that the correct match was made. These correct matches are computed in software and streamed to the component at initialization time to be stored in on-chip memory. </a:t>
            </a:r>
            <a:endParaRPr lang="en-US" altLang="zh-TW" dirty="0" smtClean="0"/>
          </a:p>
          <a:p>
            <a:r>
              <a:rPr lang="en-US" altLang="zh-TW" dirty="0" smtClean="0"/>
              <a:t>The </a:t>
            </a:r>
            <a:r>
              <a:rPr lang="en-US" altLang="zh-TW" dirty="0"/>
              <a:t>verifier streams the number of errors and some statistics back to the host on a packet-batch basis (i.e. one iteration of the packet infinite loop). </a:t>
            </a:r>
            <a:endParaRPr lang="en-US" altLang="zh-TW" dirty="0" smtClean="0"/>
          </a:p>
          <a:p>
            <a:r>
              <a:rPr lang="en-US" altLang="zh-TW" dirty="0" smtClean="0"/>
              <a:t>The </a:t>
            </a:r>
            <a:r>
              <a:rPr lang="en-US" altLang="zh-TW" dirty="0"/>
              <a:t>statistics include the average packet latency for the batch (calculated using the global counter and packet timestamp), the total counter cycles taken for the batch (to calculate throughput), </a:t>
            </a:r>
            <a:r>
              <a:rPr lang="en-US" altLang="zh-TW" dirty="0" smtClean="0"/>
              <a:t>and </a:t>
            </a:r>
            <a:r>
              <a:rPr lang="en-US" altLang="zh-TW" dirty="0"/>
              <a:t>the total number of rule fetch cycles taken for the batch (to calculate memory bandwidth).</a:t>
            </a:r>
            <a:endParaRPr lang="en-US" altLang="zh-TW" dirty="0"/>
          </a:p>
        </p:txBody>
      </p:sp>
      <p:sp>
        <p:nvSpPr>
          <p:cNvPr id="5124" name="頁尾版面配置區 3"/>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8</a:t>
            </a:fld>
            <a:endParaRPr lang="en-US" altLang="zh-TW">
              <a:ea typeface="新細明體" charset="-120"/>
            </a:endParaRPr>
          </a:p>
        </p:txBody>
      </p:sp>
    </p:spTree>
    <p:extLst>
      <p:ext uri="{BB962C8B-B14F-4D97-AF65-F5344CB8AC3E}">
        <p14:creationId xmlns:p14="http://schemas.microsoft.com/office/powerpoint/2010/main" val="1938772827"/>
      </p:ext>
    </p:extLst>
  </p:cSld>
  <p:clrMapOvr>
    <a:masterClrMapping/>
  </p:clrMapOvr>
  <p:transition advTm="26287"/>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zh-TW" b="1" dirty="0">
                <a:latin typeface="Times New Roman" panose="02020603050405020304" pitchFamily="18" charset="0"/>
                <a:cs typeface="Times New Roman" panose="02020603050405020304" pitchFamily="18" charset="0"/>
              </a:rPr>
              <a:t>Outline</a:t>
            </a:r>
          </a:p>
        </p:txBody>
      </p:sp>
      <p:sp>
        <p:nvSpPr>
          <p:cNvPr id="4099" name="Rectangle 3"/>
          <p:cNvSpPr>
            <a:spLocks noGrp="1" noChangeArrowheads="1"/>
          </p:cNvSpPr>
          <p:nvPr>
            <p:ph type="body" idx="1"/>
          </p:nvPr>
        </p:nvSpPr>
        <p:spPr>
          <a:xfrm>
            <a:off x="1016000" y="1484312"/>
            <a:ext cx="7993063" cy="4824413"/>
          </a:xfrm>
        </p:spPr>
        <p:txBody>
          <a:bodyPr/>
          <a:lstStyle/>
          <a:p>
            <a:pPr eaLnBrk="1" hangingPunct="1"/>
            <a:r>
              <a:rPr lang="en-US" altLang="zh-TW" sz="2800" b="1" dirty="0"/>
              <a:t>Introduction</a:t>
            </a:r>
            <a:endParaRPr lang="en-US" altLang="zh-TW" sz="2800" b="1" dirty="0">
              <a:solidFill>
                <a:srgbClr val="FF0000"/>
              </a:solidFill>
            </a:endParaRPr>
          </a:p>
          <a:p>
            <a:pPr eaLnBrk="1" hangingPunct="1"/>
            <a:r>
              <a:rPr lang="en-US" altLang="zh-TW" sz="2800" b="1" dirty="0">
                <a:solidFill>
                  <a:srgbClr val="FF0000"/>
                </a:solidFill>
              </a:rPr>
              <a:t>Implementation</a:t>
            </a:r>
          </a:p>
          <a:p>
            <a:pPr eaLnBrk="1" hangingPunct="1"/>
            <a:r>
              <a:rPr lang="en-US" altLang="zh-TW" sz="2800" b="1" dirty="0"/>
              <a:t>Evaluation</a:t>
            </a:r>
          </a:p>
        </p:txBody>
      </p:sp>
      <p:sp>
        <p:nvSpPr>
          <p:cNvPr id="4100" name="投影片編號版面配置區 5"/>
          <p:cNvSpPr>
            <a:spLocks noGrp="1"/>
          </p:cNvSpPr>
          <p:nvPr>
            <p:ph type="sldNum" sz="quarter" idx="12"/>
          </p:nvPr>
        </p:nvSpPr>
        <p:spPr>
          <a:noFill/>
        </p:spPr>
        <p:txBody>
          <a:bodyPr/>
          <a:lstStyle/>
          <a:p>
            <a:fld id="{F6E738D7-636D-4752-9528-6001F6DF99EB}" type="slidenum">
              <a:rPr lang="en-US" altLang="zh-TW" smtClean="0">
                <a:ea typeface="新細明體" charset="-120"/>
              </a:rPr>
              <a:pPr/>
              <a:t>9</a:t>
            </a:fld>
            <a:endParaRPr lang="en-US" altLang="zh-TW">
              <a:ea typeface="新細明體" charset="-120"/>
            </a:endParaRPr>
          </a:p>
        </p:txBody>
      </p:sp>
      <p:sp>
        <p:nvSpPr>
          <p:cNvPr id="4101" name="頁尾版面配置區 6"/>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Tree>
    <p:extLst>
      <p:ext uri="{BB962C8B-B14F-4D97-AF65-F5344CB8AC3E}">
        <p14:creationId xmlns:p14="http://schemas.microsoft.com/office/powerpoint/2010/main" val="1907877568"/>
      </p:ext>
    </p:extLst>
  </p:cSld>
  <p:clrMapOvr>
    <a:masterClrMapping/>
  </p:clrMapOvr>
  <p:transition advTm="4665"/>
  <p:timing>
    <p:tnLst>
      <p:par>
        <p:cTn id="1" dur="indefinite" restart="never" nodeType="tmRoot"/>
      </p:par>
    </p:tnLst>
  </p:timing>
</p:sld>
</file>

<file path=ppt/theme/theme1.xml><?xml version="1.0" encoding="utf-8"?>
<a:theme xmlns:a="http://schemas.openxmlformats.org/drawingml/2006/main" name="1_Studio">
  <a:themeElements>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fontScheme name="Studio">
      <a:majorFont>
        <a:latin typeface="Arial Black"/>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905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600" dirty="0" smtClean="0">
            <a:latin typeface="Times New Roman" pitchFamily="18" charset="0"/>
            <a:cs typeface="Times New Roman" pitchFamily="18" charset="0"/>
          </a:defRPr>
        </a:defPPr>
      </a:lstStyle>
    </a:txDef>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15593</TotalTime>
  <Words>2105</Words>
  <Application>Microsoft Office PowerPoint</Application>
  <PresentationFormat>寬螢幕</PresentationFormat>
  <Paragraphs>169</Paragraphs>
  <Slides>17</Slides>
  <Notes>17</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17</vt:i4>
      </vt:variant>
    </vt:vector>
  </HeadingPairs>
  <TitlesOfParts>
    <vt:vector size="25" baseType="lpstr">
      <vt:lpstr>新細明體</vt:lpstr>
      <vt:lpstr>標楷體</vt:lpstr>
      <vt:lpstr>Arial</vt:lpstr>
      <vt:lpstr>Arial Black</vt:lpstr>
      <vt:lpstr>Calibri</vt:lpstr>
      <vt:lpstr>Times New Roman</vt:lpstr>
      <vt:lpstr>Wingdings</vt:lpstr>
      <vt:lpstr>1_Studio</vt:lpstr>
      <vt:lpstr>Packet Matching on FPGAs Using HMC Memory :Towards One Million Rules</vt:lpstr>
      <vt:lpstr>Outline</vt:lpstr>
      <vt:lpstr>Introduction</vt:lpstr>
      <vt:lpstr>Complete system architecture</vt:lpstr>
      <vt:lpstr>HW and Development Framework</vt:lpstr>
      <vt:lpstr>Test Packet Generator</vt:lpstr>
      <vt:lpstr>Packet Header Extractor</vt:lpstr>
      <vt:lpstr>Output Result Verifier</vt:lpstr>
      <vt:lpstr>Outline</vt:lpstr>
      <vt:lpstr>HMC Memory Prefetcher</vt:lpstr>
      <vt:lpstr>HMC Memory Prefetcher</vt:lpstr>
      <vt:lpstr>Packet Matching Engine</vt:lpstr>
      <vt:lpstr>Systolic matching engine Architecture</vt:lpstr>
      <vt:lpstr>Systolic matching engine Architecture</vt:lpstr>
      <vt:lpstr>Outline</vt:lpstr>
      <vt:lpstr>Packet Throughput &amp; Processing Latency</vt:lpstr>
      <vt:lpstr>Resource Utilization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Background</dc:title>
  <dc:creator>USER</dc:creator>
  <cp:lastModifiedBy>YifangHuang</cp:lastModifiedBy>
  <cp:revision>272</cp:revision>
  <dcterms:created xsi:type="dcterms:W3CDTF">2017-09-12T08:36:35Z</dcterms:created>
  <dcterms:modified xsi:type="dcterms:W3CDTF">2017-11-29T01:55:39Z</dcterms:modified>
</cp:coreProperties>
</file>